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7"/>
  </p:notesMasterIdLst>
  <p:sldIdLst>
    <p:sldId id="268" r:id="rId4"/>
    <p:sldId id="267" r:id="rId5"/>
    <p:sldId id="256" r:id="rId6"/>
    <p:sldId id="257" r:id="rId7"/>
    <p:sldId id="258" r:id="rId8"/>
    <p:sldId id="259" r:id="rId9"/>
    <p:sldId id="260" r:id="rId10"/>
    <p:sldId id="261" r:id="rId11"/>
    <p:sldId id="262" r:id="rId12"/>
    <p:sldId id="263" r:id="rId13"/>
    <p:sldId id="264" r:id="rId14"/>
    <p:sldId id="265"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4" autoAdjust="0"/>
    <p:restoredTop sz="94671" autoAdjust="0"/>
  </p:normalViewPr>
  <p:slideViewPr>
    <p:cSldViewPr>
      <p:cViewPr varScale="1">
        <p:scale>
          <a:sx n="66" d="100"/>
          <a:sy n="66" d="100"/>
        </p:scale>
        <p:origin x="-149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2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8B3E6-AED3-4C25-B7FF-56023CA8B245}" type="datetimeFigureOut">
              <a:rPr lang="ru-RU" smtClean="0"/>
              <a:pPr/>
              <a:t>19.12.2018</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41B4D9-B02F-48A3-8AD8-7BDE1CFDFCEB}" type="slidenum">
              <a:rPr lang="ru-RU" smtClean="0"/>
              <a:pPr/>
              <a:t>‹#›</a:t>
            </a:fld>
            <a:endParaRPr lang="ru-RU" dirty="0"/>
          </a:p>
        </p:txBody>
      </p:sp>
    </p:spTree>
    <p:extLst>
      <p:ext uri="{BB962C8B-B14F-4D97-AF65-F5344CB8AC3E}">
        <p14:creationId xmlns:p14="http://schemas.microsoft.com/office/powerpoint/2010/main" xmlns="" val="3836021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F41B4D9-B02F-48A3-8AD8-7BDE1CFDFCEB}" type="slidenum">
              <a:rPr lang="ru-RU" smtClean="0"/>
              <a:pPr/>
              <a:t>3</a:t>
            </a:fld>
            <a:endParaRPr lang="ru-RU" dirty="0"/>
          </a:p>
        </p:txBody>
      </p:sp>
    </p:spTree>
    <p:extLst>
      <p:ext uri="{BB962C8B-B14F-4D97-AF65-F5344CB8AC3E}">
        <p14:creationId xmlns:p14="http://schemas.microsoft.com/office/powerpoint/2010/main" xmlns="" val="1105279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F41B4D9-B02F-48A3-8AD8-7BDE1CFDFCEB}" type="slidenum">
              <a:rPr lang="ru-RU" smtClean="0"/>
              <a:pPr/>
              <a:t>8</a:t>
            </a:fld>
            <a:endParaRPr lang="ru-RU" dirty="0"/>
          </a:p>
        </p:txBody>
      </p:sp>
    </p:spTree>
    <p:extLst>
      <p:ext uri="{BB962C8B-B14F-4D97-AF65-F5344CB8AC3E}">
        <p14:creationId xmlns:p14="http://schemas.microsoft.com/office/powerpoint/2010/main" xmlns="" val="3018518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555355675"/>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1861002012"/>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21886379"/>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Дата 14"/>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16" name="Номер слайда 15"/>
          <p:cNvSpPr>
            <a:spLocks noGrp="1"/>
          </p:cNvSpPr>
          <p:nvPr>
            <p:ph type="sldNum" sz="quarter" idx="11"/>
          </p:nvPr>
        </p:nvSpPr>
        <p:spPr/>
        <p:txBody>
          <a:bodyPr/>
          <a:lstStyle/>
          <a:p>
            <a:fld id="{33A9C8F1-7A1C-4BEA-856E-2FC65BE2954C}" type="slidenum">
              <a:rPr lang="ru-RU" smtClean="0"/>
              <a:pPr/>
              <a:t>‹#›</a:t>
            </a:fld>
            <a:endParaRPr lang="ru-RU" dirty="0"/>
          </a:p>
        </p:txBody>
      </p:sp>
      <p:sp>
        <p:nvSpPr>
          <p:cNvPr id="17" name="Нижний колонтитул 16"/>
          <p:cNvSpPr>
            <a:spLocks noGrp="1"/>
          </p:cNvSpPr>
          <p:nvPr>
            <p:ph type="ftr" sz="quarter" idx="12"/>
          </p:nvPr>
        </p:nvSpPr>
        <p:spPr/>
        <p:txBody>
          <a:bodyPr/>
          <a:lstStyle/>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A2710B97-CDAC-4C69-8A1E-547DEEAEDF95}" type="datetimeFigureOut">
              <a:rPr lang="ru-RU" smtClean="0"/>
              <a:pPr/>
              <a:t>19.12.2018</a:t>
            </a:fld>
            <a:endParaRPr lang="ru-RU" dirty="0"/>
          </a:p>
        </p:txBody>
      </p:sp>
      <p:sp>
        <p:nvSpPr>
          <p:cNvPr id="15" name="Номер слайда 14"/>
          <p:cNvSpPr>
            <a:spLocks noGrp="1"/>
          </p:cNvSpPr>
          <p:nvPr>
            <p:ph type="sldNum" sz="quarter" idx="15"/>
          </p:nvPr>
        </p:nvSpPr>
        <p:spPr/>
        <p:txBody>
          <a:bodyPr/>
          <a:lstStyle>
            <a:lvl1pPr algn="ctr">
              <a:defRPr/>
            </a:lvl1pPr>
          </a:lstStyle>
          <a:p>
            <a:fld id="{33A9C8F1-7A1C-4BEA-856E-2FC65BE2954C}" type="slidenum">
              <a:rPr lang="ru-RU" smtClean="0"/>
              <a:pPr/>
              <a:t>‹#›</a:t>
            </a:fld>
            <a:endParaRPr lang="ru-RU" dirty="0"/>
          </a:p>
        </p:txBody>
      </p:sp>
      <p:sp>
        <p:nvSpPr>
          <p:cNvPr id="16" name="Нижний колонтитул 15"/>
          <p:cNvSpPr>
            <a:spLocks noGrp="1"/>
          </p:cNvSpPr>
          <p:nvPr>
            <p:ph type="ftr" sz="quarter" idx="16"/>
          </p:nvPr>
        </p:nvSpPr>
        <p:spPr/>
        <p:txBody>
          <a:bodyPr/>
          <a:lstStyle/>
          <a:p>
            <a:endParaRPr lang="ru-RU" dirty="0"/>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3A9C8F1-7A1C-4BEA-856E-2FC65BE2954C}" type="slidenum">
              <a:rPr lang="ru-RU" smtClean="0"/>
              <a:pPr/>
              <a:t>‹#›</a:t>
            </a:fld>
            <a:endParaRPr lang="ru-RU" dirty="0"/>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3A9C8F1-7A1C-4BEA-856E-2FC65BE2954C}"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33A9C8F1-7A1C-4BEA-856E-2FC65BE2954C}" type="slidenum">
              <a:rPr lang="ru-RU" smtClean="0"/>
              <a:pPr/>
              <a:t>‹#›</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7" name="Дата 6"/>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3A9C8F1-7A1C-4BEA-856E-2FC65BE2954C}"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3A9C8F1-7A1C-4BEA-856E-2FC65BE2954C}"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A2710B97-CDAC-4C69-8A1E-547DEEAEDF95}" type="datetimeFigureOut">
              <a:rPr lang="ru-RU" smtClean="0"/>
              <a:pPr/>
              <a:t>19.12.2018</a:t>
            </a:fld>
            <a:endParaRPr lang="ru-RU" dirty="0"/>
          </a:p>
        </p:txBody>
      </p:sp>
      <p:sp>
        <p:nvSpPr>
          <p:cNvPr id="9" name="Номер слайда 8"/>
          <p:cNvSpPr>
            <a:spLocks noGrp="1"/>
          </p:cNvSpPr>
          <p:nvPr>
            <p:ph type="sldNum" sz="quarter" idx="15"/>
          </p:nvPr>
        </p:nvSpPr>
        <p:spPr/>
        <p:txBody>
          <a:bodyPr/>
          <a:lstStyle/>
          <a:p>
            <a:fld id="{33A9C8F1-7A1C-4BEA-856E-2FC65BE2954C}" type="slidenum">
              <a:rPr lang="ru-RU" smtClean="0"/>
              <a:pPr/>
              <a:t>‹#›</a:t>
            </a:fld>
            <a:endParaRPr lang="ru-RU" dirty="0"/>
          </a:p>
        </p:txBody>
      </p:sp>
      <p:sp>
        <p:nvSpPr>
          <p:cNvPr id="10" name="Нижний колонтитул 9"/>
          <p:cNvSpPr>
            <a:spLocks noGrp="1"/>
          </p:cNvSpPr>
          <p:nvPr>
            <p:ph type="ftr" sz="quarter" idx="16"/>
          </p:nvPr>
        </p:nvSpPr>
        <p:spPr/>
        <p:txBody>
          <a:bodyPr/>
          <a:lstStyle/>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246750357"/>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9" name="Номер слайда 8"/>
          <p:cNvSpPr>
            <a:spLocks noGrp="1"/>
          </p:cNvSpPr>
          <p:nvPr>
            <p:ph type="sldNum" sz="quarter" idx="11"/>
          </p:nvPr>
        </p:nvSpPr>
        <p:spPr/>
        <p:txBody>
          <a:bodyPr/>
          <a:lstStyle/>
          <a:p>
            <a:fld id="{33A9C8F1-7A1C-4BEA-856E-2FC65BE2954C}" type="slidenum">
              <a:rPr lang="ru-RU" smtClean="0"/>
              <a:pPr/>
              <a:t>‹#›</a:t>
            </a:fld>
            <a:endParaRPr lang="ru-RU" dirty="0"/>
          </a:p>
        </p:txBody>
      </p:sp>
      <p:sp>
        <p:nvSpPr>
          <p:cNvPr id="10" name="Нижний колонтитул 9"/>
          <p:cNvSpPr>
            <a:spLocks noGrp="1"/>
          </p:cNvSpPr>
          <p:nvPr>
            <p:ph type="ftr" sz="quarter" idx="12"/>
          </p:nvPr>
        </p:nvSpPr>
        <p:spPr/>
        <p:txBody>
          <a:bodyPr/>
          <a:lstStyle/>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3A9C8F1-7A1C-4BEA-856E-2FC65BE2954C}"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3A9C8F1-7A1C-4BEA-856E-2FC65BE2954C}"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26189463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42564289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34144104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739196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41322933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1393966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141976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3485707101"/>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30885489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23708019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9290649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4134128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3625942818"/>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1667168182"/>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3424632911"/>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3876944637"/>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2650872308"/>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2710B97-CDAC-4C69-8A1E-547DEEAEDF95}" type="datetimeFigureOut">
              <a:rPr lang="ru-RU" smtClean="0"/>
              <a:pPr/>
              <a:t>19.12.2018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2510223990"/>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10B97-CDAC-4C69-8A1E-547DEEAEDF95}" type="datetimeFigureOut">
              <a:rPr lang="ru-RU" smtClean="0"/>
              <a:pPr/>
              <a:t>19.12.2018</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9C8F1-7A1C-4BEA-856E-2FC65BE2954C}" type="slidenum">
              <a:rPr lang="ru-RU" smtClean="0"/>
              <a:pPr/>
              <a:t>‹#›</a:t>
            </a:fld>
            <a:endParaRPr lang="ru-RU" dirty="0"/>
          </a:p>
        </p:txBody>
      </p:sp>
    </p:spTree>
    <p:extLst>
      <p:ext uri="{BB962C8B-B14F-4D97-AF65-F5344CB8AC3E}">
        <p14:creationId xmlns:p14="http://schemas.microsoft.com/office/powerpoint/2010/main" xmlns="" val="227750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2710B97-CDAC-4C69-8A1E-547DEEAEDF95}" type="datetimeFigureOut">
              <a:rPr lang="ru-RU" smtClean="0"/>
              <a:pPr/>
              <a:t>19.12.2018</a:t>
            </a:fld>
            <a:endParaRPr lang="ru-RU" dirty="0"/>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dirty="0"/>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3A9C8F1-7A1C-4BEA-856E-2FC65BE2954C}" type="slidenum">
              <a:rPr lang="ru-RU" smtClean="0"/>
              <a:pPr/>
              <a:t>‹#›</a:t>
            </a:fld>
            <a:endParaRPr lang="ru-RU" dirty="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C9A92-E4F3-443F-A284-4BCADDBDB9CB}" type="datetimeFigureOut">
              <a:rPr lang="ru-RU" smtClean="0">
                <a:solidFill>
                  <a:prstClr val="black">
                    <a:tint val="75000"/>
                  </a:prstClr>
                </a:solidFill>
              </a:rPr>
              <a:pPr/>
              <a:t>19.12.2018</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6CEBF-7CA7-4A80-8F42-43150DA7347F}"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xmlns="" val="999945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6"/>
          <p:cNvGrpSpPr/>
          <p:nvPr/>
        </p:nvGrpSpPr>
        <p:grpSpPr>
          <a:xfrm>
            <a:off x="298332" y="260648"/>
            <a:ext cx="7922586" cy="5683768"/>
            <a:chOff x="1129218" y="2022695"/>
            <a:chExt cx="8544760" cy="4382230"/>
          </a:xfrm>
        </p:grpSpPr>
        <p:sp>
          <p:nvSpPr>
            <p:cNvPr id="5" name="Прямоугольник 4"/>
            <p:cNvSpPr/>
            <p:nvPr/>
          </p:nvSpPr>
          <p:spPr>
            <a:xfrm>
              <a:off x="1129218" y="2022695"/>
              <a:ext cx="7962393" cy="3298444"/>
            </a:xfrm>
            <a:prstGeom prst="rect">
              <a:avLst/>
            </a:prstGeom>
            <a:noFill/>
          </p:spPr>
          <p:txBody>
            <a:bodyPr wrap="square">
              <a:spAutoFit/>
            </a:bodyPr>
            <a:lstStyle/>
            <a:p>
              <a:pPr algn="ctr">
                <a:defRPr/>
              </a:pPr>
              <a:r>
                <a:rPr lang="ru-RU" sz="3200" dirty="0">
                  <a:solidFill>
                    <a:prstClr val="black"/>
                  </a:solidFill>
                  <a:effectLst>
                    <a:outerShdw blurRad="38100" dist="38100" dir="2700000" algn="tl">
                      <a:srgbClr val="000000">
                        <a:alpha val="43137"/>
                      </a:srgbClr>
                    </a:outerShdw>
                  </a:effectLst>
                  <a:latin typeface="Monotype Corsiva" pitchFamily="66" charset="0"/>
                </a:rPr>
                <a:t>МКОУ «</a:t>
              </a:r>
              <a:r>
                <a:rPr lang="ru-RU" sz="3200" dirty="0">
                  <a:solidFill>
                    <a:prstClr val="black"/>
                  </a:solidFill>
                  <a:effectLst>
                    <a:outerShdw blurRad="38100" dist="38100" dir="2700000" algn="tl">
                      <a:srgbClr val="000000">
                        <a:alpha val="43137"/>
                      </a:srgbClr>
                    </a:outerShdw>
                  </a:effectLst>
                  <a:latin typeface="Monotype Corsiva" pitchFamily="66" charset="0"/>
                </a:rPr>
                <a:t>Гончаровская</a:t>
              </a:r>
              <a:r>
                <a:rPr lang="ru-RU" sz="3200" dirty="0">
                  <a:solidFill>
                    <a:prstClr val="black"/>
                  </a:solidFill>
                  <a:effectLst>
                    <a:outerShdw blurRad="38100" dist="38100" dir="2700000" algn="tl">
                      <a:srgbClr val="000000">
                        <a:alpha val="43137"/>
                      </a:srgbClr>
                    </a:outerShdw>
                  </a:effectLst>
                  <a:latin typeface="Monotype Corsiva" pitchFamily="66" charset="0"/>
                </a:rPr>
                <a:t> СОШ</a:t>
              </a:r>
              <a:r>
                <a:rPr lang="ru-RU" sz="3200" dirty="0" smtClean="0">
                  <a:solidFill>
                    <a:prstClr val="black"/>
                  </a:solidFill>
                  <a:effectLst>
                    <a:outerShdw blurRad="38100" dist="38100" dir="2700000" algn="tl">
                      <a:srgbClr val="000000">
                        <a:alpha val="43137"/>
                      </a:srgbClr>
                    </a:outerShdw>
                  </a:effectLst>
                  <a:latin typeface="Monotype Corsiva" pitchFamily="66" charset="0"/>
                </a:rPr>
                <a:t>»</a:t>
              </a:r>
            </a:p>
            <a:p>
              <a:pPr algn="ctr">
                <a:defRPr/>
              </a:pPr>
              <a:endParaRPr lang="ru-RU" sz="4800" b="1" dirty="0" smtClean="0">
                <a:ln w="19050">
                  <a:solidFill>
                    <a:prstClr val="white"/>
                  </a:solidFill>
                  <a:prstDash val="solid"/>
                </a:ln>
                <a:solidFill>
                  <a:prstClr val="black"/>
                </a:solidFill>
                <a:effectLst>
                  <a:outerShdw blurRad="50000" dist="50800" dir="7500000" algn="tl">
                    <a:srgbClr val="000000">
                      <a:shade val="5000"/>
                      <a:alpha val="35000"/>
                    </a:srgbClr>
                  </a:outerShdw>
                </a:effectLst>
                <a:latin typeface="Monotype Corsiva" pitchFamily="66" charset="0"/>
              </a:endParaRPr>
            </a:p>
            <a:p>
              <a:pPr algn="ctr">
                <a:defRPr/>
              </a:pPr>
              <a:r>
                <a:rPr lang="ru-RU" sz="4800" b="1" dirty="0" smtClean="0">
                  <a:ln w="10541" cmpd="sng">
                    <a:solidFill>
                      <a:srgbClr val="4F81BD">
                        <a:shade val="88000"/>
                        <a:satMod val="110000"/>
                      </a:srgbClr>
                    </a:solidFill>
                    <a:prstDash val="solid"/>
                  </a:ln>
                  <a:solidFill>
                    <a:srgbClr val="1F497D">
                      <a:lumMod val="50000"/>
                    </a:srgbClr>
                  </a:solidFill>
                  <a:latin typeface="Monotype Corsiva" pitchFamily="66" charset="0"/>
                </a:rPr>
                <a:t>МАТЕМАТИКА.</a:t>
              </a:r>
            </a:p>
            <a:p>
              <a:pPr algn="ctr">
                <a:defRPr/>
              </a:pPr>
              <a:r>
                <a:rPr lang="ru-RU" sz="4800" b="1" dirty="0" smtClean="0">
                  <a:ln w="10541" cmpd="sng">
                    <a:solidFill>
                      <a:srgbClr val="4F81BD">
                        <a:shade val="88000"/>
                        <a:satMod val="110000"/>
                      </a:srgbClr>
                    </a:solidFill>
                    <a:prstDash val="solid"/>
                  </a:ln>
                  <a:solidFill>
                    <a:srgbClr val="1F497D">
                      <a:lumMod val="50000"/>
                    </a:srgbClr>
                  </a:solidFill>
                  <a:latin typeface="Monotype Corsiva" pitchFamily="66" charset="0"/>
                </a:rPr>
                <a:t>Приемы и способы, используемые при подготовке к ЕГЭ.</a:t>
              </a:r>
            </a:p>
          </p:txBody>
        </p:sp>
        <p:sp>
          <p:nvSpPr>
            <p:cNvPr id="6" name="Прямоугольник 5"/>
            <p:cNvSpPr/>
            <p:nvPr/>
          </p:nvSpPr>
          <p:spPr>
            <a:xfrm>
              <a:off x="3249035" y="5621841"/>
              <a:ext cx="6424943" cy="783084"/>
            </a:xfrm>
            <a:prstGeom prst="rect">
              <a:avLst/>
            </a:prstGeom>
          </p:spPr>
          <p:txBody>
            <a:bodyPr wrap="square">
              <a:spAutoFit/>
            </a:bodyPr>
            <a:lstStyle/>
            <a:p>
              <a:pPr algn="ctr">
                <a:defRPr/>
              </a:pPr>
              <a:r>
                <a:rPr lang="ru-RU" sz="2000" dirty="0" smtClean="0">
                  <a:solidFill>
                    <a:prstClr val="black"/>
                  </a:solidFill>
                  <a:effectLst>
                    <a:outerShdw blurRad="38100" dist="38100" dir="2700000" algn="tl">
                      <a:srgbClr val="000000">
                        <a:alpha val="43137"/>
                      </a:srgbClr>
                    </a:outerShdw>
                  </a:effectLst>
                  <a:latin typeface="Monotype Corsiva" pitchFamily="66" charset="0"/>
                </a:rPr>
                <a:t>Подготовила :  учитель высшей квалификационной категории ГЕРАСИМОВА ГАЛИНА ДМИТРИЕВНА</a:t>
              </a:r>
              <a:endParaRPr lang="ru-RU" sz="2000" dirty="0">
                <a:solidFill>
                  <a:prstClr val="black"/>
                </a:solidFill>
                <a:effectLst>
                  <a:outerShdw blurRad="38100" dist="38100" dir="2700000" algn="tl">
                    <a:srgbClr val="000000">
                      <a:alpha val="43137"/>
                    </a:srgbClr>
                  </a:outerShdw>
                </a:effectLst>
                <a:latin typeface="Monotype Corsiva" pitchFamily="66" charset="0"/>
              </a:endParaRPr>
            </a:p>
            <a:p>
              <a:pPr algn="ctr">
                <a:defRPr/>
              </a:pPr>
              <a:endParaRPr lang="ru-RU" sz="2000" dirty="0">
                <a:solidFill>
                  <a:prstClr val="black"/>
                </a:solidFill>
                <a:effectLst>
                  <a:outerShdw blurRad="38100" dist="38100" dir="2700000" algn="tl">
                    <a:srgbClr val="000000">
                      <a:alpha val="43137"/>
                    </a:srgbClr>
                  </a:outerShdw>
                </a:effectLst>
                <a:latin typeface="Monotype Corsiva" pitchFamily="66" charset="0"/>
              </a:endParaRPr>
            </a:p>
          </p:txBody>
        </p:sp>
      </p:grpSp>
    </p:spTree>
    <p:extLst>
      <p:ext uri="{BB962C8B-B14F-4D97-AF65-F5344CB8AC3E}">
        <p14:creationId xmlns:p14="http://schemas.microsoft.com/office/powerpoint/2010/main" xmlns="" val="1830323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764704"/>
            <a:ext cx="7704856" cy="5016758"/>
          </a:xfrm>
          <a:prstGeom prst="rect">
            <a:avLst/>
          </a:prstGeom>
        </p:spPr>
        <p:txBody>
          <a:bodyPr wrap="square">
            <a:spAutoFit/>
          </a:bodyPr>
          <a:lstStyle/>
          <a:p>
            <a:r>
              <a:rPr lang="ru-RU" sz="3200" b="1" dirty="0"/>
              <a:t>Решение. </a:t>
            </a:r>
            <a:endParaRPr lang="ru-RU" sz="3200" b="1" dirty="0" smtClean="0"/>
          </a:p>
          <a:p>
            <a:endParaRPr lang="ru-RU" sz="3200" dirty="0"/>
          </a:p>
          <a:p>
            <a:r>
              <a:rPr lang="ru-RU" sz="3200" dirty="0"/>
              <a:t>Р % - ежегодное снижение цены холодильника; К= 1- Р/100 – понижающий коэффициент.</a:t>
            </a:r>
          </a:p>
          <a:p>
            <a:r>
              <a:rPr lang="ru-RU" sz="3200" dirty="0"/>
              <a:t>20 000 К</a:t>
            </a:r>
            <a:r>
              <a:rPr lang="ru-RU" sz="3200" baseline="30000" dirty="0"/>
              <a:t>2</a:t>
            </a:r>
            <a:r>
              <a:rPr lang="ru-RU" sz="3200" dirty="0"/>
              <a:t>= 15 842</a:t>
            </a:r>
          </a:p>
          <a:p>
            <a:r>
              <a:rPr lang="ru-RU" sz="3200" dirty="0"/>
              <a:t>К=89/100; 1- Р/100=89/100 ;  100-Р=89 ; Р=11</a:t>
            </a:r>
            <a:r>
              <a:rPr lang="ru-RU" sz="3200" dirty="0" smtClean="0"/>
              <a:t>.</a:t>
            </a:r>
          </a:p>
          <a:p>
            <a:endParaRPr lang="ru-RU" sz="3200" b="1" dirty="0" smtClean="0"/>
          </a:p>
          <a:p>
            <a:r>
              <a:rPr lang="ru-RU" sz="3200" b="1" dirty="0" smtClean="0"/>
              <a:t>Ответ </a:t>
            </a:r>
            <a:r>
              <a:rPr lang="ru-RU" sz="3200" b="1" dirty="0"/>
              <a:t>: 11.</a:t>
            </a:r>
          </a:p>
        </p:txBody>
      </p:sp>
    </p:spTree>
    <p:extLst>
      <p:ext uri="{BB962C8B-B14F-4D97-AF65-F5344CB8AC3E}">
        <p14:creationId xmlns:p14="http://schemas.microsoft.com/office/powerpoint/2010/main" xmlns="" val="3477687162"/>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3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up)">
                                      <p:cBhvr>
                                        <p:cTn id="12" dur="5000"/>
                                        <p:tgtEl>
                                          <p:spTgt spid="4">
                                            <p:txEl>
                                              <p:pRg st="2" end="2"/>
                                            </p:txEl>
                                          </p:spTgt>
                                        </p:tgtEl>
                                      </p:cBhvr>
                                    </p:animEffect>
                                  </p:childTnLst>
                                </p:cTn>
                              </p:par>
                            </p:childTnLst>
                          </p:cTn>
                        </p:par>
                        <p:par>
                          <p:cTn id="13" fill="hold">
                            <p:stCondLst>
                              <p:cond delay="5000"/>
                            </p:stCondLst>
                            <p:childTnLst>
                              <p:par>
                                <p:cTn id="14" presetID="22" presetClass="entr" presetSubtype="1" fill="hold"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up)">
                                      <p:cBhvr>
                                        <p:cTn id="16" dur="5000"/>
                                        <p:tgtEl>
                                          <p:spTgt spid="4">
                                            <p:txEl>
                                              <p:pRg st="3" end="3"/>
                                            </p:txEl>
                                          </p:spTgt>
                                        </p:tgtEl>
                                      </p:cBhvr>
                                    </p:animEffect>
                                  </p:childTnLst>
                                </p:cTn>
                              </p:par>
                            </p:childTnLst>
                          </p:cTn>
                        </p:par>
                        <p:par>
                          <p:cTn id="17" fill="hold">
                            <p:stCondLst>
                              <p:cond delay="10000"/>
                            </p:stCondLst>
                            <p:childTnLst>
                              <p:par>
                                <p:cTn id="18" presetID="22" presetClass="entr" presetSubtype="1" fill="hold" nodeType="after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up)">
                                      <p:cBhvr>
                                        <p:cTn id="20" dur="50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ipe(up)">
                                      <p:cBhvr>
                                        <p:cTn id="25" dur="3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1196752"/>
            <a:ext cx="7560840" cy="4401205"/>
          </a:xfrm>
          <a:prstGeom prst="rect">
            <a:avLst/>
          </a:prstGeom>
        </p:spPr>
        <p:txBody>
          <a:bodyPr wrap="square">
            <a:spAutoFit/>
          </a:bodyPr>
          <a:lstStyle/>
          <a:p>
            <a:r>
              <a:rPr lang="ru-RU" sz="2800" b="1" dirty="0"/>
              <a:t>№5. Митя, Антон, Гоша и Борис учредили компанию с уставным капиталом 200 000 рублей. Митя внес 14% уставного капитала, Антон — 42 000 рублей, Гоша — 0,12 уставного капитала, а оставшуюся часть капитала внес Борис. Учредители договорились делить ежегодную прибыль пропорционально внесенному в уставной капитал вкладу. Какая сумма от прибыли 1000000 рублей причитается Борису? Ответ дайте в рублях.</a:t>
            </a:r>
            <a:endParaRPr lang="ru-RU" sz="2800" dirty="0"/>
          </a:p>
        </p:txBody>
      </p:sp>
    </p:spTree>
    <p:extLst>
      <p:ext uri="{BB962C8B-B14F-4D97-AF65-F5344CB8AC3E}">
        <p14:creationId xmlns:p14="http://schemas.microsoft.com/office/powerpoint/2010/main" xmlns="" val="1467304046"/>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8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11560" y="694437"/>
            <a:ext cx="2952328" cy="646331"/>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3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Решение. </a:t>
            </a:r>
            <a:endParaRPr kumimoji="0" lang="ru-RU" altLang="ru-RU"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a:off x="323528" y="5661248"/>
            <a:ext cx="3528392" cy="584775"/>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38125"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38125" algn="just" defTabSz="914400" rtl="0" eaLnBrk="1" fontAlgn="base" latinLnBrk="0" hangingPunct="1">
              <a:lnSpc>
                <a:spcPct val="100000"/>
              </a:lnSpc>
              <a:spcBef>
                <a:spcPct val="0"/>
              </a:spcBef>
              <a:spcAft>
                <a:spcPct val="0"/>
              </a:spcAft>
              <a:buClrTx/>
              <a:buSzTx/>
              <a:buFontTx/>
              <a:buNone/>
              <a:tabLst/>
            </a:pPr>
            <a:r>
              <a:rPr kumimoji="0" lang="ru-RU" altLang="ru-RU" sz="32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Ответ : 530 000</a:t>
            </a:r>
            <a:endParaRPr kumimoji="0" lang="ru-RU" altLang="ru-RU" sz="3200" b="0" i="0" u="none" strike="noStrike" cap="none" normalizeH="0" baseline="0" dirty="0" smtClean="0">
              <a:ln>
                <a:noFill/>
              </a:ln>
              <a:solidFill>
                <a:schemeClr val="tx1"/>
              </a:solidFill>
              <a:effectLst/>
            </a:endParaRPr>
          </a:p>
        </p:txBody>
      </p:sp>
      <mc:AlternateContent xmlns:mc="http://schemas.openxmlformats.org/markup-compatibility/2006">
        <mc:Choice xmlns:a14="http://schemas.microsoft.com/office/drawing/2010/main" xmlns="" Requires="a14">
          <p:sp>
            <p:nvSpPr>
              <p:cNvPr id="6" name="TextBox 5"/>
              <p:cNvSpPr txBox="1"/>
              <p:nvPr/>
            </p:nvSpPr>
            <p:spPr>
              <a:xfrm>
                <a:off x="822219" y="1988840"/>
                <a:ext cx="7344816" cy="2869119"/>
              </a:xfrm>
              <a:prstGeom prst="rect">
                <a:avLst/>
              </a:prstGeom>
              <a:noFill/>
            </p:spPr>
            <p:txBody>
              <a:bodyPr wrap="square" rtlCol="0">
                <a:spAutoFit/>
              </a:bodyPr>
              <a:lstStyle/>
              <a:p>
                <a:r>
                  <a:rPr lang="ru-RU" sz="2800" dirty="0" smtClean="0"/>
                  <a:t>Антон внёс </a:t>
                </a:r>
                <a14:m>
                  <m:oMath xmlns:m="http://schemas.openxmlformats.org/officeDocument/2006/math">
                    <m:f>
                      <m:fPr>
                        <m:ctrlPr>
                          <a:rPr lang="ru-RU" sz="2800" i="1" smtClean="0">
                            <a:latin typeface="Cambria Math"/>
                          </a:rPr>
                        </m:ctrlPr>
                      </m:fPr>
                      <m:num>
                        <m:r>
                          <a:rPr lang="ru-RU" sz="2800" b="0" i="1" smtClean="0">
                            <a:latin typeface="Cambria Math"/>
                          </a:rPr>
                          <m:t>42 000</m:t>
                        </m:r>
                      </m:num>
                      <m:den>
                        <m:r>
                          <a:rPr lang="ru-RU" sz="2800" b="0" i="1" smtClean="0">
                            <a:latin typeface="Cambria Math"/>
                          </a:rPr>
                          <m:t>200 000</m:t>
                        </m:r>
                      </m:den>
                    </m:f>
                    <m:r>
                      <a:rPr lang="ru-RU" sz="2800" i="1">
                        <a:latin typeface="Cambria Math"/>
                        <a:ea typeface="Cambria Math"/>
                      </a:rPr>
                      <m:t>∙</m:t>
                    </m:r>
                    <m:r>
                      <a:rPr lang="ru-RU" sz="2800" b="0" i="1" smtClean="0">
                        <a:latin typeface="Cambria Math"/>
                        <a:ea typeface="Cambria Math"/>
                      </a:rPr>
                      <m:t>100 </m:t>
                    </m:r>
                  </m:oMath>
                </a14:m>
                <a:r>
                  <a:rPr lang="ru-RU" sz="2800" dirty="0" smtClean="0"/>
                  <a:t>уставного капитала. </a:t>
                </a:r>
              </a:p>
              <a:p>
                <a:r>
                  <a:rPr lang="ru-RU" sz="2800" dirty="0" smtClean="0"/>
                  <a:t>Тогда Борис внёс 100 – 12 – 14 – 21 = 53% уставного капитала. </a:t>
                </a:r>
              </a:p>
              <a:p>
                <a:r>
                  <a:rPr lang="ru-RU" sz="2800" dirty="0" smtClean="0"/>
                  <a:t>Таким образом, от прибыли 1 000 000 рублей Борису причитается </a:t>
                </a:r>
              </a:p>
              <a:p>
                <a14:m>
                  <m:oMath xmlns:m="http://schemas.openxmlformats.org/officeDocument/2006/math">
                    <m:r>
                      <a:rPr lang="ru-RU" sz="2800" b="0" i="1" smtClean="0">
                        <a:latin typeface="Cambria Math"/>
                      </a:rPr>
                      <m:t>0,53</m:t>
                    </m:r>
                    <m:r>
                      <a:rPr lang="ru-RU" sz="2800" b="0" i="1" smtClean="0">
                        <a:latin typeface="Cambria Math"/>
                        <a:ea typeface="Cambria Math"/>
                      </a:rPr>
                      <m:t>∙1 000 000 =530 000</m:t>
                    </m:r>
                  </m:oMath>
                </a14:m>
                <a:r>
                  <a:rPr lang="ru-RU" sz="2800" dirty="0" smtClean="0"/>
                  <a:t> рублей.</a:t>
                </a:r>
                <a:endParaRPr lang="ru-RU" sz="2800" dirty="0"/>
              </a:p>
            </p:txBody>
          </p:sp>
        </mc:Choice>
        <mc:Fallback>
          <p:sp>
            <p:nvSpPr>
              <p:cNvPr id="6" name="TextBox 5"/>
              <p:cNvSpPr txBox="1">
                <a:spLocks noRot="1" noChangeAspect="1" noMove="1" noResize="1" noEditPoints="1" noAdjustHandles="1" noChangeArrowheads="1" noChangeShapeType="1" noTextEdit="1"/>
              </p:cNvSpPr>
              <p:nvPr/>
            </p:nvSpPr>
            <p:spPr>
              <a:xfrm>
                <a:off x="822219" y="1988840"/>
                <a:ext cx="7344816" cy="2869119"/>
              </a:xfrm>
              <a:prstGeom prst="rect">
                <a:avLst/>
              </a:prstGeom>
              <a:blipFill rotWithShape="1">
                <a:blip r:embed="rId2"/>
                <a:stretch>
                  <a:fillRect l="-1743" b="-5096"/>
                </a:stretch>
              </a:blipFill>
            </p:spPr>
            <p:txBody>
              <a:bodyPr/>
              <a:lstStyle/>
              <a:p>
                <a:r>
                  <a:rPr lang="ru-RU" dirty="0">
                    <a:noFill/>
                  </a:rPr>
                  <a:t> </a:t>
                </a:r>
              </a:p>
            </p:txBody>
          </p:sp>
        </mc:Fallback>
      </mc:AlternateContent>
    </p:spTree>
    <p:extLst>
      <p:ext uri="{BB962C8B-B14F-4D97-AF65-F5344CB8AC3E}">
        <p14:creationId xmlns:p14="http://schemas.microsoft.com/office/powerpoint/2010/main" xmlns="" val="432822267"/>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up)">
                                      <p:cBhvr>
                                        <p:cTn id="1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20641" y="1556792"/>
            <a:ext cx="5940660" cy="3785652"/>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ru-RU" sz="8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Monotype Corsiva" pitchFamily="66" charset="0"/>
              </a:rPr>
              <a:t>СПАСИБО </a:t>
            </a:r>
          </a:p>
          <a:p>
            <a:pPr algn="ctr">
              <a:defRPr/>
            </a:pPr>
            <a:r>
              <a:rPr lang="ru-RU" sz="8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Monotype Corsiva" pitchFamily="66" charset="0"/>
              </a:rPr>
              <a:t>ЗА ВНИМАНИЕ</a:t>
            </a:r>
            <a:endParaRPr lang="ru-RU" sz="8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Monotype Corsiva" pitchFamily="66" charset="0"/>
            </a:endParaRPr>
          </a:p>
        </p:txBody>
      </p:sp>
    </p:spTree>
    <p:extLst>
      <p:ext uri="{BB962C8B-B14F-4D97-AF65-F5344CB8AC3E}">
        <p14:creationId xmlns:p14="http://schemas.microsoft.com/office/powerpoint/2010/main" xmlns="" val="283890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25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225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225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2250"/>
                                        <p:tgtEl>
                                          <p:spTgt spid="2">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225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225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225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7450" y="764704"/>
            <a:ext cx="6696744" cy="5755422"/>
          </a:xfrm>
          <a:prstGeom prst="rect">
            <a:avLst/>
          </a:prstGeom>
          <a:noFill/>
        </p:spPr>
        <p:txBody>
          <a:bodyPr wrap="square" rtlCol="0">
            <a:spAutoFit/>
          </a:bodyPr>
          <a:lstStyle/>
          <a:p>
            <a:pPr algn="ctr"/>
            <a:r>
              <a:rPr lang="ru-RU" sz="4800" b="1" i="1" dirty="0" smtClean="0">
                <a:latin typeface="Batang" panose="02030600000101010101" pitchFamily="18" charset="-127"/>
                <a:ea typeface="Batang" panose="02030600000101010101" pitchFamily="18" charset="-127"/>
              </a:rPr>
              <a:t>«Знание только тогда знание, когда оно приобретено усилиями своей мысли, а не памятью»</a:t>
            </a:r>
          </a:p>
          <a:p>
            <a:pPr algn="ctr"/>
            <a:endParaRPr lang="ru-RU" sz="4000" i="1" dirty="0">
              <a:latin typeface="Batang" panose="02030600000101010101" pitchFamily="18" charset="-127"/>
              <a:ea typeface="Batang" panose="02030600000101010101" pitchFamily="18" charset="-127"/>
            </a:endParaRPr>
          </a:p>
          <a:p>
            <a:pPr algn="r"/>
            <a:r>
              <a:rPr lang="ru-RU" sz="4000" i="1" dirty="0" smtClean="0">
                <a:latin typeface="Batang" panose="02030600000101010101" pitchFamily="18" charset="-127"/>
                <a:ea typeface="Batang" panose="02030600000101010101" pitchFamily="18" charset="-127"/>
              </a:rPr>
              <a:t>Л. Н. Толстой</a:t>
            </a:r>
            <a:endParaRPr lang="ru-RU" sz="4000" i="1"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xmlns="" val="2243092969"/>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1484784"/>
            <a:ext cx="6858000" cy="3970318"/>
          </a:xfrm>
          <a:prstGeom prst="rect">
            <a:avLst/>
          </a:prstGeom>
        </p:spPr>
        <p:txBody>
          <a:bodyPr wrap="square">
            <a:spAutoFit/>
          </a:bodyPr>
          <a:lstStyle/>
          <a:p>
            <a:r>
              <a:rPr lang="ru-RU" sz="2800" dirty="0"/>
              <a:t> </a:t>
            </a:r>
            <a:r>
              <a:rPr lang="ru-RU" sz="2800" b="1" dirty="0"/>
              <a:t>№1. В понедельник акции компании подорожали на некоторое количество процентов, а во вторник подешевели на то же самое количество процентов. В результате они стали стоить на 1% дешевле, чем при открытии торгов в понедельник. На сколько процентов подорожали акции компании в понедельник?</a:t>
            </a:r>
            <a:endParaRPr lang="ru-RU" sz="2800" dirty="0"/>
          </a:p>
        </p:txBody>
      </p:sp>
    </p:spTree>
    <p:extLst>
      <p:ext uri="{BB962C8B-B14F-4D97-AF65-F5344CB8AC3E}">
        <p14:creationId xmlns:p14="http://schemas.microsoft.com/office/powerpoint/2010/main" xmlns="" val="1238534553"/>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5730" y="27293"/>
            <a:ext cx="8856984" cy="6986528"/>
          </a:xfrm>
          <a:prstGeom prst="rect">
            <a:avLst/>
          </a:prstGeom>
        </p:spPr>
        <p:txBody>
          <a:bodyPr wrap="square">
            <a:spAutoFit/>
          </a:bodyPr>
          <a:lstStyle/>
          <a:p>
            <a:r>
              <a:rPr lang="ru-RU" sz="3200" b="1" dirty="0"/>
              <a:t>Решение</a:t>
            </a:r>
            <a:r>
              <a:rPr lang="ru-RU" sz="3200" b="1" dirty="0" smtClean="0"/>
              <a:t>.</a:t>
            </a:r>
          </a:p>
          <a:p>
            <a:endParaRPr lang="ru-RU" sz="3200" b="1" dirty="0"/>
          </a:p>
          <a:p>
            <a:r>
              <a:rPr lang="ru-RU" sz="3200" dirty="0"/>
              <a:t>Обозначим первоначальную стоимость акций за 1.</a:t>
            </a:r>
          </a:p>
          <a:p>
            <a:r>
              <a:rPr lang="ru-RU" sz="3200" dirty="0"/>
              <a:t>С*100% -подорожали акции в понедельник;</a:t>
            </a:r>
          </a:p>
          <a:p>
            <a:r>
              <a:rPr lang="ru-RU" sz="3200" dirty="0"/>
              <a:t>1      -             100%</a:t>
            </a:r>
          </a:p>
          <a:p>
            <a:r>
              <a:rPr lang="ru-RU" sz="3200" dirty="0"/>
              <a:t>Х      -             100% + С*100%=100(1+С)%</a:t>
            </a:r>
          </a:p>
          <a:p>
            <a:r>
              <a:rPr lang="ru-RU" sz="3200" dirty="0"/>
              <a:t>Х= 1+С – стоимость акций в понедельник.</a:t>
            </a:r>
          </a:p>
          <a:p>
            <a:r>
              <a:rPr lang="ru-RU" sz="3200" dirty="0"/>
              <a:t>1+С    -         100%</a:t>
            </a:r>
          </a:p>
          <a:p>
            <a:r>
              <a:rPr lang="ru-RU" sz="3200" dirty="0"/>
              <a:t>У        -        100% - С*100% =100(1-С)%</a:t>
            </a:r>
          </a:p>
          <a:p>
            <a:r>
              <a:rPr lang="ru-RU" sz="3200" dirty="0"/>
              <a:t>У=(1+С)(1-С)=1-С</a:t>
            </a:r>
            <a:r>
              <a:rPr lang="ru-RU" sz="3200" baseline="30000" dirty="0"/>
              <a:t>2</a:t>
            </a:r>
            <a:endParaRPr lang="ru-RU" sz="3200" dirty="0"/>
          </a:p>
          <a:p>
            <a:r>
              <a:rPr lang="ru-RU" sz="3200" dirty="0"/>
              <a:t>1-С</a:t>
            </a:r>
            <a:r>
              <a:rPr lang="ru-RU" sz="3200" baseline="30000" dirty="0"/>
              <a:t>2</a:t>
            </a:r>
            <a:r>
              <a:rPr lang="ru-RU" sz="3200" dirty="0"/>
              <a:t> =0,99 ; С= </a:t>
            </a:r>
            <a:r>
              <a:rPr lang="ru-RU" sz="3200" dirty="0" smtClean="0"/>
              <a:t>0,1; 0,1*100%=10%</a:t>
            </a:r>
          </a:p>
          <a:p>
            <a:endParaRPr lang="ru-RU" sz="3200" dirty="0"/>
          </a:p>
          <a:p>
            <a:r>
              <a:rPr lang="ru-RU" sz="3200" b="1" dirty="0"/>
              <a:t>Ответ : </a:t>
            </a:r>
            <a:r>
              <a:rPr lang="ru-RU" sz="3200" b="1" dirty="0" smtClean="0"/>
              <a:t>10.</a:t>
            </a:r>
            <a:endParaRPr lang="ru-RU" sz="3200" b="1" dirty="0"/>
          </a:p>
        </p:txBody>
      </p:sp>
    </p:spTree>
    <p:extLst>
      <p:ext uri="{BB962C8B-B14F-4D97-AF65-F5344CB8AC3E}">
        <p14:creationId xmlns:p14="http://schemas.microsoft.com/office/powerpoint/2010/main" xmlns="" val="826155866"/>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up)">
                                      <p:cBhvr>
                                        <p:cTn id="12" dur="5000"/>
                                        <p:tgtEl>
                                          <p:spTgt spid="4">
                                            <p:txEl>
                                              <p:pRg st="2" end="2"/>
                                            </p:txEl>
                                          </p:spTgt>
                                        </p:tgtEl>
                                      </p:cBhvr>
                                    </p:animEffect>
                                  </p:childTnLst>
                                </p:cTn>
                              </p:par>
                            </p:childTnLst>
                          </p:cTn>
                        </p:par>
                        <p:par>
                          <p:cTn id="13" fill="hold">
                            <p:stCondLst>
                              <p:cond delay="5000"/>
                            </p:stCondLst>
                            <p:childTnLst>
                              <p:par>
                                <p:cTn id="14" presetID="22" presetClass="entr" presetSubtype="1" fill="hold"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up)">
                                      <p:cBhvr>
                                        <p:cTn id="16" dur="5000"/>
                                        <p:tgtEl>
                                          <p:spTgt spid="4">
                                            <p:txEl>
                                              <p:pRg st="3" end="3"/>
                                            </p:txEl>
                                          </p:spTgt>
                                        </p:tgtEl>
                                      </p:cBhvr>
                                    </p:animEffect>
                                  </p:childTnLst>
                                </p:cTn>
                              </p:par>
                            </p:childTnLst>
                          </p:cTn>
                        </p:par>
                        <p:par>
                          <p:cTn id="17" fill="hold">
                            <p:stCondLst>
                              <p:cond delay="10000"/>
                            </p:stCondLst>
                            <p:childTnLst>
                              <p:par>
                                <p:cTn id="18" presetID="22" presetClass="entr" presetSubtype="1" fill="hold" nodeType="after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up)">
                                      <p:cBhvr>
                                        <p:cTn id="20" dur="5000"/>
                                        <p:tgtEl>
                                          <p:spTgt spid="4">
                                            <p:txEl>
                                              <p:pRg st="4" end="4"/>
                                            </p:txEl>
                                          </p:spTgt>
                                        </p:tgtEl>
                                      </p:cBhvr>
                                    </p:animEffect>
                                  </p:childTnLst>
                                </p:cTn>
                              </p:par>
                            </p:childTnLst>
                          </p:cTn>
                        </p:par>
                        <p:par>
                          <p:cTn id="21" fill="hold">
                            <p:stCondLst>
                              <p:cond delay="15000"/>
                            </p:stCondLst>
                            <p:childTnLst>
                              <p:par>
                                <p:cTn id="22" presetID="22" presetClass="entr" presetSubtype="1" fill="hold" nodeType="after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up)">
                                      <p:cBhvr>
                                        <p:cTn id="24" dur="5000"/>
                                        <p:tgtEl>
                                          <p:spTgt spid="4">
                                            <p:txEl>
                                              <p:pRg st="5" end="5"/>
                                            </p:txEl>
                                          </p:spTgt>
                                        </p:tgtEl>
                                      </p:cBhvr>
                                    </p:animEffect>
                                  </p:childTnLst>
                                </p:cTn>
                              </p:par>
                            </p:childTnLst>
                          </p:cTn>
                        </p:par>
                        <p:par>
                          <p:cTn id="25" fill="hold">
                            <p:stCondLst>
                              <p:cond delay="20000"/>
                            </p:stCondLst>
                            <p:childTnLst>
                              <p:par>
                                <p:cTn id="26" presetID="22" presetClass="entr" presetSubtype="1" fill="hold" nodeType="after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wipe(up)">
                                      <p:cBhvr>
                                        <p:cTn id="28" dur="5000"/>
                                        <p:tgtEl>
                                          <p:spTgt spid="4">
                                            <p:txEl>
                                              <p:pRg st="6" end="6"/>
                                            </p:txEl>
                                          </p:spTgt>
                                        </p:tgtEl>
                                      </p:cBhvr>
                                    </p:animEffect>
                                  </p:childTnLst>
                                </p:cTn>
                              </p:par>
                            </p:childTnLst>
                          </p:cTn>
                        </p:par>
                        <p:par>
                          <p:cTn id="29" fill="hold">
                            <p:stCondLst>
                              <p:cond delay="25000"/>
                            </p:stCondLst>
                            <p:childTnLst>
                              <p:par>
                                <p:cTn id="30" presetID="22" presetClass="entr" presetSubtype="1" fill="hold" nodeType="after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up)">
                                      <p:cBhvr>
                                        <p:cTn id="32" dur="5000"/>
                                        <p:tgtEl>
                                          <p:spTgt spid="4">
                                            <p:txEl>
                                              <p:pRg st="7" end="7"/>
                                            </p:txEl>
                                          </p:spTgt>
                                        </p:tgtEl>
                                      </p:cBhvr>
                                    </p:animEffect>
                                  </p:childTnLst>
                                </p:cTn>
                              </p:par>
                            </p:childTnLst>
                          </p:cTn>
                        </p:par>
                        <p:par>
                          <p:cTn id="33" fill="hold">
                            <p:stCondLst>
                              <p:cond delay="30000"/>
                            </p:stCondLst>
                            <p:childTnLst>
                              <p:par>
                                <p:cTn id="34" presetID="22" presetClass="entr" presetSubtype="1" fill="hold" nodeType="after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wipe(up)">
                                      <p:cBhvr>
                                        <p:cTn id="36" dur="5000"/>
                                        <p:tgtEl>
                                          <p:spTgt spid="4">
                                            <p:txEl>
                                              <p:pRg st="8" end="8"/>
                                            </p:txEl>
                                          </p:spTgt>
                                        </p:tgtEl>
                                      </p:cBhvr>
                                    </p:animEffect>
                                  </p:childTnLst>
                                </p:cTn>
                              </p:par>
                            </p:childTnLst>
                          </p:cTn>
                        </p:par>
                        <p:par>
                          <p:cTn id="37" fill="hold">
                            <p:stCondLst>
                              <p:cond delay="35000"/>
                            </p:stCondLst>
                            <p:childTnLst>
                              <p:par>
                                <p:cTn id="38" presetID="22" presetClass="entr" presetSubtype="1" fill="hold" nodeType="after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wipe(up)">
                                      <p:cBhvr>
                                        <p:cTn id="40" dur="5000"/>
                                        <p:tgtEl>
                                          <p:spTgt spid="4">
                                            <p:txEl>
                                              <p:pRg st="9" end="9"/>
                                            </p:txEl>
                                          </p:spTgt>
                                        </p:tgtEl>
                                      </p:cBhvr>
                                    </p:animEffect>
                                  </p:childTnLst>
                                </p:cTn>
                              </p:par>
                            </p:childTnLst>
                          </p:cTn>
                        </p:par>
                        <p:par>
                          <p:cTn id="41" fill="hold">
                            <p:stCondLst>
                              <p:cond delay="40000"/>
                            </p:stCondLst>
                            <p:childTnLst>
                              <p:par>
                                <p:cTn id="42" presetID="22" presetClass="entr" presetSubtype="1" fill="hold" nodeType="afterEffect">
                                  <p:stCondLst>
                                    <p:cond delay="0"/>
                                  </p:stCondLst>
                                  <p:childTnLst>
                                    <p:set>
                                      <p:cBhvr>
                                        <p:cTn id="43" dur="1" fill="hold">
                                          <p:stCondLst>
                                            <p:cond delay="0"/>
                                          </p:stCondLst>
                                        </p:cTn>
                                        <p:tgtEl>
                                          <p:spTgt spid="4">
                                            <p:txEl>
                                              <p:pRg st="10" end="10"/>
                                            </p:txEl>
                                          </p:spTgt>
                                        </p:tgtEl>
                                        <p:attrNameLst>
                                          <p:attrName>style.visibility</p:attrName>
                                        </p:attrNameLst>
                                      </p:cBhvr>
                                      <p:to>
                                        <p:strVal val="visible"/>
                                      </p:to>
                                    </p:set>
                                    <p:animEffect transition="in" filter="wipe(up)">
                                      <p:cBhvr>
                                        <p:cTn id="44" dur="5000"/>
                                        <p:tgtEl>
                                          <p:spTgt spid="4">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4">
                                            <p:txEl>
                                              <p:pRg st="12" end="12"/>
                                            </p:txEl>
                                          </p:spTgt>
                                        </p:tgtEl>
                                        <p:attrNameLst>
                                          <p:attrName>style.visibility</p:attrName>
                                        </p:attrNameLst>
                                      </p:cBhvr>
                                      <p:to>
                                        <p:strVal val="visible"/>
                                      </p:to>
                                    </p:set>
                                    <p:animEffect transition="in" filter="wipe(up)">
                                      <p:cBhvr>
                                        <p:cTn id="49" dur="3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566" y="1700808"/>
            <a:ext cx="9153566" cy="3785652"/>
          </a:xfrm>
          <a:prstGeom prst="rect">
            <a:avLst/>
          </a:prstGeom>
        </p:spPr>
        <p:txBody>
          <a:bodyPr wrap="square">
            <a:spAutoFit/>
          </a:bodyPr>
          <a:lstStyle/>
          <a:p>
            <a:r>
              <a:rPr lang="ru-RU" sz="4800" b="1" dirty="0"/>
              <a:t>№2. Восемь одинаковых рубашек дешевле куртки на 2%. На сколько процентов двенадцать таких же рубашек дороже куртки?</a:t>
            </a:r>
          </a:p>
        </p:txBody>
      </p:sp>
    </p:spTree>
    <p:extLst>
      <p:ext uri="{BB962C8B-B14F-4D97-AF65-F5344CB8AC3E}">
        <p14:creationId xmlns:p14="http://schemas.microsoft.com/office/powerpoint/2010/main" xmlns="" val="653695579"/>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7599" y="174413"/>
            <a:ext cx="8064896" cy="6740307"/>
          </a:xfrm>
          <a:prstGeom prst="rect">
            <a:avLst/>
          </a:prstGeom>
        </p:spPr>
        <p:txBody>
          <a:bodyPr wrap="square">
            <a:spAutoFit/>
          </a:bodyPr>
          <a:lstStyle/>
          <a:p>
            <a:r>
              <a:rPr lang="ru-RU" sz="3600" b="1" dirty="0"/>
              <a:t>Решение</a:t>
            </a:r>
            <a:r>
              <a:rPr lang="ru-RU" sz="3600" b="1" dirty="0" smtClean="0"/>
              <a:t>.</a:t>
            </a:r>
          </a:p>
          <a:p>
            <a:endParaRPr lang="ru-RU" sz="3600" b="1" dirty="0"/>
          </a:p>
          <a:p>
            <a:r>
              <a:rPr lang="ru-RU" sz="3600" dirty="0"/>
              <a:t>Стоимость восьми одинаковых рубашек составляет 98% стоимости куртки. </a:t>
            </a:r>
            <a:r>
              <a:rPr lang="ru-RU" sz="3600" dirty="0" smtClean="0"/>
              <a:t>Значит, </a:t>
            </a:r>
            <a:r>
              <a:rPr lang="ru-RU" sz="3600" dirty="0"/>
              <a:t>стоимость четырёх рубашек составляет 49% стоимости куртки. </a:t>
            </a:r>
            <a:r>
              <a:rPr lang="ru-RU" sz="3600" dirty="0" smtClean="0"/>
              <a:t>Поэтому </a:t>
            </a:r>
            <a:r>
              <a:rPr lang="ru-RU" sz="3600" dirty="0"/>
              <a:t>стоимость двенадцати таких же рубашек составляет </a:t>
            </a:r>
            <a:r>
              <a:rPr lang="ru-RU" sz="3600" dirty="0" smtClean="0"/>
              <a:t>98 + 49 = </a:t>
            </a:r>
            <a:r>
              <a:rPr lang="ru-RU" sz="3600" dirty="0"/>
              <a:t>147% стоимости куртки. </a:t>
            </a:r>
            <a:r>
              <a:rPr lang="ru-RU" sz="3600" dirty="0" smtClean="0"/>
              <a:t>Это </a:t>
            </a:r>
            <a:r>
              <a:rPr lang="ru-RU" sz="3600" dirty="0"/>
              <a:t>превышает стоимость куртки на 47</a:t>
            </a:r>
            <a:r>
              <a:rPr lang="ru-RU" sz="3600" dirty="0" smtClean="0"/>
              <a:t>%.</a:t>
            </a:r>
          </a:p>
          <a:p>
            <a:endParaRPr lang="ru-RU" sz="3600" dirty="0"/>
          </a:p>
          <a:p>
            <a:r>
              <a:rPr lang="ru-RU" sz="3600" b="1" dirty="0"/>
              <a:t>Ответ : </a:t>
            </a:r>
            <a:r>
              <a:rPr lang="ru-RU" sz="3600" b="1" dirty="0" smtClean="0"/>
              <a:t>47.</a:t>
            </a:r>
            <a:endParaRPr lang="ru-RU" sz="3600" b="1" dirty="0"/>
          </a:p>
        </p:txBody>
      </p:sp>
    </p:spTree>
    <p:extLst>
      <p:ext uri="{BB962C8B-B14F-4D97-AF65-F5344CB8AC3E}">
        <p14:creationId xmlns:p14="http://schemas.microsoft.com/office/powerpoint/2010/main" xmlns="" val="1117117140"/>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up)">
                                      <p:cBhvr>
                                        <p:cTn id="12" dur="10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up)">
                                      <p:cBhvr>
                                        <p:cTn id="17" dur="3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1412776"/>
            <a:ext cx="7848872" cy="4031873"/>
          </a:xfrm>
          <a:prstGeom prst="rect">
            <a:avLst/>
          </a:prstGeom>
        </p:spPr>
        <p:txBody>
          <a:bodyPr wrap="square">
            <a:spAutoFit/>
          </a:bodyPr>
          <a:lstStyle/>
          <a:p>
            <a:r>
              <a:rPr lang="ru-RU" sz="3200" b="1" dirty="0"/>
              <a:t>№3. Семья состоит из мужа, жены и их дочери студентки. Если бы зарплата мужа увеличилась втрое, общий доход семьи вырос бы на 112%. Если бы стипендия дочери уменьшилась вдвое, общий доход семьи сократился бы на 3%. Сколько процентов от общего дохода семьи составляет зарплата жены?</a:t>
            </a:r>
            <a:endParaRPr lang="ru-RU" sz="3200" dirty="0"/>
          </a:p>
        </p:txBody>
      </p:sp>
    </p:spTree>
    <p:extLst>
      <p:ext uri="{BB962C8B-B14F-4D97-AF65-F5344CB8AC3E}">
        <p14:creationId xmlns:p14="http://schemas.microsoft.com/office/powerpoint/2010/main" xmlns="" val="105070000"/>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3647384941"/>
              </p:ext>
            </p:extLst>
          </p:nvPr>
        </p:nvGraphicFramePr>
        <p:xfrm>
          <a:off x="1043608" y="1556792"/>
          <a:ext cx="6984776" cy="3537152"/>
        </p:xfrm>
        <a:graphic>
          <a:graphicData uri="http://schemas.openxmlformats.org/drawingml/2006/table">
            <a:tbl>
              <a:tblPr>
                <a:tableStyleId>{616DA210-FB5B-4158-B5E0-FEB733F419BA}</a:tableStyleId>
              </a:tblPr>
              <a:tblGrid>
                <a:gridCol w="1652869"/>
                <a:gridCol w="1556920"/>
                <a:gridCol w="1593650"/>
                <a:gridCol w="2181337"/>
              </a:tblGrid>
              <a:tr h="371052">
                <a:tc>
                  <a:txBody>
                    <a:bodyPr/>
                    <a:lstStyle/>
                    <a:p>
                      <a:pPr marL="108585">
                        <a:lnSpc>
                          <a:spcPct val="115000"/>
                        </a:lnSpc>
                        <a:spcAft>
                          <a:spcPts val="1000"/>
                        </a:spcAft>
                      </a:pPr>
                      <a:r>
                        <a:rPr lang="ru-RU" sz="1700" dirty="0">
                          <a:effectLst/>
                        </a:rPr>
                        <a:t>Муж </a:t>
                      </a:r>
                      <a:r>
                        <a:rPr lang="en-US" sz="1700" dirty="0">
                          <a:effectLst/>
                        </a:rPr>
                        <a:t>    </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Х</a:t>
                      </a:r>
                      <a:r>
                        <a:rPr lang="en-US" sz="1700" dirty="0">
                          <a:effectLst/>
                        </a:rPr>
                        <a:t>    </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Х+ Х+ Х</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Х</a:t>
                      </a:r>
                      <a:endParaRPr lang="ru-RU" sz="1300" dirty="0">
                        <a:effectLst/>
                        <a:latin typeface="Calibri"/>
                        <a:ea typeface="Calibri"/>
                        <a:cs typeface="Times New Roman"/>
                      </a:endParaRPr>
                    </a:p>
                  </a:txBody>
                  <a:tcPr marL="80957" marR="80957" marT="0" marB="0"/>
                </a:tc>
              </a:tr>
              <a:tr h="438516">
                <a:tc>
                  <a:txBody>
                    <a:bodyPr/>
                    <a:lstStyle/>
                    <a:p>
                      <a:pPr marL="108585">
                        <a:lnSpc>
                          <a:spcPct val="115000"/>
                        </a:lnSpc>
                        <a:spcAft>
                          <a:spcPts val="1000"/>
                        </a:spcAft>
                      </a:pPr>
                      <a:r>
                        <a:rPr lang="ru-RU" sz="1700" dirty="0">
                          <a:effectLst/>
                        </a:rPr>
                        <a:t>Жена  </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 У</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У</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У</a:t>
                      </a:r>
                      <a:endParaRPr lang="ru-RU" sz="1300" dirty="0">
                        <a:effectLst/>
                        <a:latin typeface="Calibri"/>
                        <a:ea typeface="Calibri"/>
                        <a:cs typeface="Times New Roman"/>
                      </a:endParaRPr>
                    </a:p>
                  </a:txBody>
                  <a:tcPr marL="80957" marR="80957" marT="0" marB="0"/>
                </a:tc>
              </a:tr>
              <a:tr h="438516">
                <a:tc>
                  <a:txBody>
                    <a:bodyPr/>
                    <a:lstStyle/>
                    <a:p>
                      <a:pPr marL="108585">
                        <a:lnSpc>
                          <a:spcPct val="115000"/>
                        </a:lnSpc>
                        <a:spcAft>
                          <a:spcPts val="1000"/>
                        </a:spcAft>
                      </a:pPr>
                      <a:r>
                        <a:rPr lang="ru-RU" sz="1700" dirty="0">
                          <a:effectLst/>
                        </a:rPr>
                        <a:t>Дочь  </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en-US" sz="1700" dirty="0">
                          <a:effectLst/>
                        </a:rPr>
                        <a:t>Z</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en-US" sz="1700" dirty="0">
                          <a:effectLst/>
                        </a:rPr>
                        <a:t>Z</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en-US" sz="1700" dirty="0">
                          <a:effectLst/>
                        </a:rPr>
                        <a:t>Z</a:t>
                      </a:r>
                      <a:r>
                        <a:rPr lang="ru-RU" sz="1700" dirty="0">
                          <a:effectLst/>
                        </a:rPr>
                        <a:t>/2</a:t>
                      </a:r>
                      <a:endParaRPr lang="ru-RU" sz="1300" dirty="0">
                        <a:effectLst/>
                        <a:latin typeface="Calibri"/>
                        <a:ea typeface="Calibri"/>
                        <a:cs typeface="Times New Roman"/>
                      </a:endParaRPr>
                    </a:p>
                  </a:txBody>
                  <a:tcPr marL="80957" marR="80957" marT="0" marB="0"/>
                </a:tc>
              </a:tr>
              <a:tr h="1441407">
                <a:tc>
                  <a:txBody>
                    <a:bodyPr/>
                    <a:lstStyle/>
                    <a:p>
                      <a:pPr marL="108585">
                        <a:lnSpc>
                          <a:spcPct val="115000"/>
                        </a:lnSpc>
                        <a:spcAft>
                          <a:spcPts val="1000"/>
                        </a:spcAft>
                      </a:pPr>
                      <a:r>
                        <a:rPr lang="en-US" sz="1700" dirty="0">
                          <a:effectLst/>
                        </a:rPr>
                        <a:t>           </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Х+ У +</a:t>
                      </a:r>
                      <a:r>
                        <a:rPr lang="en-US" sz="1700" dirty="0">
                          <a:effectLst/>
                        </a:rPr>
                        <a:t> Z </a:t>
                      </a:r>
                      <a:r>
                        <a:rPr lang="ru-RU" sz="1700" dirty="0">
                          <a:effectLst/>
                        </a:rPr>
                        <a:t>=</a:t>
                      </a:r>
                      <a:r>
                        <a:rPr lang="en-US" sz="1700" dirty="0">
                          <a:effectLst/>
                        </a:rPr>
                        <a:t>100%</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Х+ У +</a:t>
                      </a:r>
                      <a:r>
                        <a:rPr lang="en-US" sz="1700" dirty="0">
                          <a:effectLst/>
                        </a:rPr>
                        <a:t> Z </a:t>
                      </a:r>
                      <a:r>
                        <a:rPr lang="ru-RU" sz="1700" dirty="0">
                          <a:effectLst/>
                        </a:rPr>
                        <a:t>+ 2Х= =100%+112%</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Х+У +</a:t>
                      </a:r>
                      <a:r>
                        <a:rPr lang="en-US" sz="1700" dirty="0">
                          <a:effectLst/>
                        </a:rPr>
                        <a:t> Z</a:t>
                      </a:r>
                      <a:r>
                        <a:rPr lang="ru-RU" sz="1700" dirty="0">
                          <a:effectLst/>
                        </a:rPr>
                        <a:t>/2=100%-3%</a:t>
                      </a:r>
                      <a:endParaRPr lang="ru-RU" sz="1300" dirty="0">
                        <a:effectLst/>
                      </a:endParaRPr>
                    </a:p>
                    <a:p>
                      <a:pPr>
                        <a:lnSpc>
                          <a:spcPct val="115000"/>
                        </a:lnSpc>
                        <a:spcAft>
                          <a:spcPts val="1000"/>
                        </a:spcAft>
                      </a:pPr>
                      <a:r>
                        <a:rPr lang="ru-RU" sz="1700" dirty="0">
                          <a:effectLst/>
                        </a:rPr>
                        <a:t>100%  - </a:t>
                      </a:r>
                      <a:r>
                        <a:rPr lang="en-US" sz="1700" dirty="0">
                          <a:effectLst/>
                        </a:rPr>
                        <a:t>Z</a:t>
                      </a:r>
                      <a:r>
                        <a:rPr lang="ru-RU" sz="1700" dirty="0">
                          <a:effectLst/>
                        </a:rPr>
                        <a:t> +</a:t>
                      </a:r>
                      <a:r>
                        <a:rPr lang="en-US" sz="1700" dirty="0">
                          <a:effectLst/>
                        </a:rPr>
                        <a:t> Z</a:t>
                      </a:r>
                      <a:r>
                        <a:rPr lang="ru-RU" sz="1700" dirty="0">
                          <a:effectLst/>
                        </a:rPr>
                        <a:t>/2=100%-3%,</a:t>
                      </a:r>
                      <a:endParaRPr lang="ru-RU" sz="1300" dirty="0">
                        <a:effectLst/>
                      </a:endParaRPr>
                    </a:p>
                    <a:p>
                      <a:pPr>
                        <a:lnSpc>
                          <a:spcPct val="115000"/>
                        </a:lnSpc>
                        <a:spcAft>
                          <a:spcPts val="1000"/>
                        </a:spcAft>
                      </a:pPr>
                      <a:r>
                        <a:rPr lang="en-US" sz="1700" dirty="0">
                          <a:effectLst/>
                        </a:rPr>
                        <a:t>Z</a:t>
                      </a:r>
                      <a:r>
                        <a:rPr lang="ru-RU" sz="1700" dirty="0">
                          <a:effectLst/>
                        </a:rPr>
                        <a:t>=6%</a:t>
                      </a:r>
                      <a:endParaRPr lang="ru-RU" sz="1300" dirty="0">
                        <a:effectLst/>
                        <a:latin typeface="Calibri"/>
                        <a:ea typeface="Calibri"/>
                        <a:cs typeface="Times New Roman"/>
                      </a:endParaRPr>
                    </a:p>
                  </a:txBody>
                  <a:tcPr marL="80957" marR="80957" marT="0" marB="0"/>
                </a:tc>
              </a:tr>
              <a:tr h="843300">
                <a:tc>
                  <a:txBody>
                    <a:bodyPr/>
                    <a:lstStyle/>
                    <a:p>
                      <a:pPr marL="108585">
                        <a:lnSpc>
                          <a:spcPct val="115000"/>
                        </a:lnSpc>
                        <a:spcAft>
                          <a:spcPts val="1000"/>
                        </a:spcAft>
                      </a:pPr>
                      <a:r>
                        <a:rPr lang="en-US" sz="1700" dirty="0">
                          <a:effectLst/>
                        </a:rPr>
                        <a:t> </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Х+ У=100%  - </a:t>
                      </a:r>
                      <a:r>
                        <a:rPr lang="en-US" sz="1700" dirty="0">
                          <a:effectLst/>
                        </a:rPr>
                        <a:t>Z</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 2Х=112,</a:t>
                      </a:r>
                      <a:endParaRPr lang="ru-RU" sz="1300" dirty="0">
                        <a:effectLst/>
                      </a:endParaRPr>
                    </a:p>
                    <a:p>
                      <a:pPr>
                        <a:lnSpc>
                          <a:spcPct val="115000"/>
                        </a:lnSpc>
                        <a:spcAft>
                          <a:spcPts val="1000"/>
                        </a:spcAft>
                      </a:pPr>
                      <a:r>
                        <a:rPr lang="ru-RU" sz="1700" dirty="0">
                          <a:effectLst/>
                        </a:rPr>
                        <a:t>Х=56%</a:t>
                      </a:r>
                      <a:endParaRPr lang="ru-RU" sz="1300" dirty="0">
                        <a:effectLst/>
                        <a:latin typeface="Calibri"/>
                        <a:ea typeface="Calibri"/>
                        <a:cs typeface="Times New Roman"/>
                      </a:endParaRPr>
                    </a:p>
                  </a:txBody>
                  <a:tcPr marL="80957" marR="80957" marT="0" marB="0"/>
                </a:tc>
                <a:tc>
                  <a:txBody>
                    <a:bodyPr/>
                    <a:lstStyle/>
                    <a:p>
                      <a:pPr>
                        <a:lnSpc>
                          <a:spcPct val="115000"/>
                        </a:lnSpc>
                        <a:spcAft>
                          <a:spcPts val="1000"/>
                        </a:spcAft>
                      </a:pPr>
                      <a:r>
                        <a:rPr lang="ru-RU" sz="1700" dirty="0">
                          <a:effectLst/>
                        </a:rPr>
                        <a:t>У=100% − 56% − 6% = 38%</a:t>
                      </a:r>
                      <a:endParaRPr lang="ru-RU" sz="1700" dirty="0">
                        <a:effectLst/>
                        <a:latin typeface="Calibri"/>
                        <a:ea typeface="Calibri"/>
                        <a:cs typeface="Times New Roman"/>
                      </a:endParaRPr>
                    </a:p>
                  </a:txBody>
                  <a:tcPr marL="80957" marR="80957" marT="0" marB="0"/>
                </a:tc>
              </a:tr>
            </a:tbl>
          </a:graphicData>
        </a:graphic>
      </p:graphicFrame>
      <p:sp>
        <p:nvSpPr>
          <p:cNvPr id="5" name="Rectangle 1"/>
          <p:cNvSpPr>
            <a:spLocks noChangeArrowheads="1"/>
          </p:cNvSpPr>
          <p:nvPr/>
        </p:nvSpPr>
        <p:spPr bwMode="auto">
          <a:xfrm>
            <a:off x="1379283" y="753937"/>
            <a:ext cx="222811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38125"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38125" algn="just" defTabSz="914400" rtl="0" eaLnBrk="1" fontAlgn="base" latinLnBrk="0" hangingPunct="1">
              <a:lnSpc>
                <a:spcPct val="100000"/>
              </a:lnSpc>
              <a:spcBef>
                <a:spcPct val="0"/>
              </a:spcBef>
              <a:spcAft>
                <a:spcPct val="0"/>
              </a:spcAft>
              <a:buClrTx/>
              <a:buSzTx/>
              <a:buFontTx/>
              <a:buNone/>
              <a:tabLst/>
            </a:pPr>
            <a:r>
              <a:rPr kumimoji="0" lang="ru-RU" altLang="ru-RU" sz="32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Решение. </a:t>
            </a:r>
            <a:endParaRPr kumimoji="0" lang="ru-RU" altLang="ru-RU" sz="3200" b="1" i="0" u="none" strike="noStrike" cap="none" normalizeH="0" baseline="0" dirty="0" smtClean="0">
              <a:ln>
                <a:noFill/>
              </a:ln>
              <a:solidFill>
                <a:schemeClr val="tx1"/>
              </a:solidFill>
              <a:effectLst/>
            </a:endParaRPr>
          </a:p>
        </p:txBody>
      </p:sp>
      <p:sp>
        <p:nvSpPr>
          <p:cNvPr id="6" name="Прямоугольник 5"/>
          <p:cNvSpPr/>
          <p:nvPr/>
        </p:nvSpPr>
        <p:spPr>
          <a:xfrm>
            <a:off x="1463501" y="5502423"/>
            <a:ext cx="1405385" cy="461665"/>
          </a:xfrm>
          <a:prstGeom prst="rect">
            <a:avLst/>
          </a:prstGeom>
        </p:spPr>
        <p:txBody>
          <a:bodyPr wrap="none">
            <a:spAutoFit/>
          </a:bodyPr>
          <a:lstStyle/>
          <a:p>
            <a:r>
              <a:rPr kumimoji="0" lang="ru-RU" altLang="ru-RU" sz="2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Ответ: 38</a:t>
            </a:r>
            <a:endParaRPr lang="ru-RU" sz="2400" b="1" dirty="0"/>
          </a:p>
        </p:txBody>
      </p:sp>
    </p:spTree>
    <p:extLst>
      <p:ext uri="{BB962C8B-B14F-4D97-AF65-F5344CB8AC3E}">
        <p14:creationId xmlns:p14="http://schemas.microsoft.com/office/powerpoint/2010/main" xmlns="" val="2780312876"/>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8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22362" y="1484784"/>
            <a:ext cx="7704856" cy="4031873"/>
          </a:xfrm>
          <a:prstGeom prst="rect">
            <a:avLst/>
          </a:prstGeom>
        </p:spPr>
        <p:txBody>
          <a:bodyPr wrap="square">
            <a:spAutoFit/>
          </a:bodyPr>
          <a:lstStyle/>
          <a:p>
            <a:r>
              <a:rPr lang="ru-RU" sz="3200" b="1" dirty="0"/>
              <a:t>№4.Цена холодильника в магазине ежегодно уменьшается на одно и то же число процентов от предыдущей цены. Определите, на сколько процентов каждый год уменьшалась цена холодильника, если, выставленный на продажу за 20 000 рублей, через два года был продан за 15 842 рублей.</a:t>
            </a:r>
            <a:endParaRPr lang="ru-RU" sz="3200" dirty="0"/>
          </a:p>
        </p:txBody>
      </p:sp>
    </p:spTree>
    <p:extLst>
      <p:ext uri="{BB962C8B-B14F-4D97-AF65-F5344CB8AC3E}">
        <p14:creationId xmlns:p14="http://schemas.microsoft.com/office/powerpoint/2010/main" xmlns="" val="3086638799"/>
      </p:ext>
    </p:extLst>
  </p:cSld>
  <p:clrMapOvr>
    <a:masterClrMapping/>
  </p:clrMapOvr>
  <mc:AlternateContent xmlns:mc="http://schemas.openxmlformats.org/markup-compatibility/2006">
    <mc:Choice xmlns:p14="http://schemas.microsoft.com/office/powerpoint/2010/main" xmlns="" Requires="p14">
      <p:transition spd="med" p14:dur="700" advTm="60000">
        <p:fade/>
      </p:transition>
    </mc:Choice>
    <mc:Fallback>
      <p:transition spd="med"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8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1_Тема Office">
  <a:themeElements>
    <a:clrScheme name="Другая 1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6092"/>
      </a:hlink>
      <a:folHlink>
        <a:srgbClr val="24406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51</TotalTime>
  <Words>515</Words>
  <Application>Microsoft Office PowerPoint</Application>
  <PresentationFormat>Экран (4:3)</PresentationFormat>
  <Paragraphs>70</Paragraphs>
  <Slides>13</Slides>
  <Notes>2</Notes>
  <HiddenSlides>0</HiddenSlides>
  <MMClips>0</MMClips>
  <ScaleCrop>false</ScaleCrop>
  <HeadingPairs>
    <vt:vector size="4" baseType="variant">
      <vt:variant>
        <vt:lpstr>Тема</vt:lpstr>
      </vt:variant>
      <vt:variant>
        <vt:i4>3</vt:i4>
      </vt:variant>
      <vt:variant>
        <vt:lpstr>Заголовки слайдов</vt:lpstr>
      </vt:variant>
      <vt:variant>
        <vt:i4>13</vt:i4>
      </vt:variant>
    </vt:vector>
  </HeadingPairs>
  <TitlesOfParts>
    <vt:vector size="16" baseType="lpstr">
      <vt:lpstr>Тема Office</vt:lpstr>
      <vt:lpstr>Бумажная</vt:lpstr>
      <vt:lpstr>1_Тема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Учитель</dc:creator>
  <cp:lastModifiedBy>Ирина</cp:lastModifiedBy>
  <cp:revision>7</cp:revision>
  <dcterms:created xsi:type="dcterms:W3CDTF">2018-03-22T06:15:01Z</dcterms:created>
  <dcterms:modified xsi:type="dcterms:W3CDTF">2018-12-18T21:54:43Z</dcterms:modified>
</cp:coreProperties>
</file>