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8"/>
  </p:notesMasterIdLst>
  <p:sldIdLst>
    <p:sldId id="303" r:id="rId2"/>
    <p:sldId id="304" r:id="rId3"/>
    <p:sldId id="259" r:id="rId4"/>
    <p:sldId id="330" r:id="rId5"/>
    <p:sldId id="325" r:id="rId6"/>
    <p:sldId id="326" r:id="rId7"/>
    <p:sldId id="321" r:id="rId8"/>
    <p:sldId id="331" r:id="rId9"/>
    <p:sldId id="265" r:id="rId10"/>
    <p:sldId id="305" r:id="rId11"/>
    <p:sldId id="306" r:id="rId12"/>
    <p:sldId id="261" r:id="rId13"/>
    <p:sldId id="310" r:id="rId14"/>
    <p:sldId id="308" r:id="rId15"/>
    <p:sldId id="316" r:id="rId16"/>
    <p:sldId id="307" r:id="rId17"/>
    <p:sldId id="311" r:id="rId18"/>
    <p:sldId id="318" r:id="rId19"/>
    <p:sldId id="333" r:id="rId20"/>
    <p:sldId id="319" r:id="rId21"/>
    <p:sldId id="262" r:id="rId22"/>
    <p:sldId id="317" r:id="rId23"/>
    <p:sldId id="312" r:id="rId24"/>
    <p:sldId id="315" r:id="rId25"/>
    <p:sldId id="334" r:id="rId26"/>
    <p:sldId id="33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F063166-37C9-4EB8-BFBB-3FDB4150FCBD}">
  <a:tblStyle styleId="{3F063166-37C9-4EB8-BFBB-3FDB4150FC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6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0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0724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04d844ea7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04d844ea7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897a20645_2_2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8897a20645_2_2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04d844e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04d844e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04d844e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04d844e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04d844e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04d844e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04d844ea7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04d844ea7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4572000" y="392900"/>
            <a:ext cx="41796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392400" y="392900"/>
            <a:ext cx="4179600" cy="434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5189477" y="1418267"/>
            <a:ext cx="2951700" cy="5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5189480" y="2496909"/>
            <a:ext cx="29517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2"/>
          </p:nvPr>
        </p:nvSpPr>
        <p:spPr>
          <a:xfrm>
            <a:off x="5237100" y="2076000"/>
            <a:ext cx="2834100" cy="381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/>
          <p:nvPr/>
        </p:nvSpPr>
        <p:spPr>
          <a:xfrm>
            <a:off x="392400" y="392900"/>
            <a:ext cx="83592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3" name="Google Shape;203;p27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4" name="Google Shape;204;p27"/>
          <p:cNvSpPr/>
          <p:nvPr/>
        </p:nvSpPr>
        <p:spPr>
          <a:xfrm>
            <a:off x="3590575" y="392900"/>
            <a:ext cx="51609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7"/>
          <p:cNvSpPr/>
          <p:nvPr/>
        </p:nvSpPr>
        <p:spPr>
          <a:xfrm>
            <a:off x="392400" y="392900"/>
            <a:ext cx="3198300" cy="434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_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8" name="Google Shape;208;p28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4572000" y="392900"/>
            <a:ext cx="4179600" cy="434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/>
          <p:nvPr/>
        </p:nvSpPr>
        <p:spPr>
          <a:xfrm>
            <a:off x="392400" y="392900"/>
            <a:ext cx="41796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392400" y="392900"/>
            <a:ext cx="83592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889800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700" y="45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857325" y="1266850"/>
            <a:ext cx="2222100" cy="381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1859500" y="1703500"/>
            <a:ext cx="22176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066875" y="3199925"/>
            <a:ext cx="2217600" cy="36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5066875" y="3620924"/>
            <a:ext cx="22176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392400" y="392900"/>
            <a:ext cx="83592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89800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11700" y="45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392400" y="392900"/>
            <a:ext cx="83592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688700" y="456600"/>
            <a:ext cx="576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2322750" y="1822750"/>
            <a:ext cx="44985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4572000" y="392900"/>
            <a:ext cx="4179600" cy="434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392400" y="392900"/>
            <a:ext cx="41796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1"/>
          </p:nvPr>
        </p:nvSpPr>
        <p:spPr>
          <a:xfrm>
            <a:off x="1114983" y="1449550"/>
            <a:ext cx="2738100" cy="16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1114975" y="3261650"/>
            <a:ext cx="2738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4572000" y="392900"/>
            <a:ext cx="41796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392400" y="392900"/>
            <a:ext cx="4179600" cy="434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0" name="Google Shape;60;p9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5208792" y="903600"/>
            <a:ext cx="2958600" cy="10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5208867" y="1987200"/>
            <a:ext cx="2958600" cy="23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238300" y="1442249"/>
            <a:ext cx="4667400" cy="1383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889800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6" name="Google Shape;66;p10"/>
          <p:cNvSpPr/>
          <p:nvPr/>
        </p:nvSpPr>
        <p:spPr>
          <a:xfrm>
            <a:off x="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1"/>
          </p:nvPr>
        </p:nvSpPr>
        <p:spPr>
          <a:xfrm>
            <a:off x="2238300" y="2849245"/>
            <a:ext cx="46674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 sz="20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 Light"/>
              <a:buNone/>
              <a:defRPr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/>
          <p:nvPr/>
        </p:nvSpPr>
        <p:spPr>
          <a:xfrm>
            <a:off x="392400" y="392900"/>
            <a:ext cx="83592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311700" y="45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subTitle" idx="1"/>
          </p:nvPr>
        </p:nvSpPr>
        <p:spPr>
          <a:xfrm>
            <a:off x="723750" y="2082525"/>
            <a:ext cx="31941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ubTitle" idx="2"/>
          </p:nvPr>
        </p:nvSpPr>
        <p:spPr>
          <a:xfrm>
            <a:off x="5226150" y="2082525"/>
            <a:ext cx="31941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ubTitle" idx="3"/>
          </p:nvPr>
        </p:nvSpPr>
        <p:spPr>
          <a:xfrm>
            <a:off x="723750" y="1681425"/>
            <a:ext cx="3194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4"/>
          </p:nvPr>
        </p:nvSpPr>
        <p:spPr>
          <a:xfrm>
            <a:off x="5226150" y="1681425"/>
            <a:ext cx="3194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8898000" y="18840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392400" y="392900"/>
            <a:ext cx="8359200" cy="4342200"/>
          </a:xfrm>
          <a:prstGeom prst="rect">
            <a:avLst/>
          </a:prstGeom>
          <a:solidFill>
            <a:srgbClr val="D9E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8898000" y="33596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0" y="392900"/>
            <a:ext cx="246000" cy="13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517800" y="456600"/>
            <a:ext cx="810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1"/>
          </p:nvPr>
        </p:nvSpPr>
        <p:spPr>
          <a:xfrm>
            <a:off x="1695573" y="3188549"/>
            <a:ext cx="1449300" cy="38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2"/>
          </p:nvPr>
        </p:nvSpPr>
        <p:spPr>
          <a:xfrm>
            <a:off x="731538" y="3583225"/>
            <a:ext cx="2513100" cy="6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ubTitle" idx="3"/>
          </p:nvPr>
        </p:nvSpPr>
        <p:spPr>
          <a:xfrm>
            <a:off x="1699850" y="1573050"/>
            <a:ext cx="1444800" cy="38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ubTitle" idx="4"/>
          </p:nvPr>
        </p:nvSpPr>
        <p:spPr>
          <a:xfrm>
            <a:off x="731488" y="1967700"/>
            <a:ext cx="25131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subTitle" idx="5"/>
          </p:nvPr>
        </p:nvSpPr>
        <p:spPr>
          <a:xfrm>
            <a:off x="6012401" y="1573050"/>
            <a:ext cx="1444800" cy="38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subTitle" idx="6"/>
          </p:nvPr>
        </p:nvSpPr>
        <p:spPr>
          <a:xfrm>
            <a:off x="5899412" y="1967700"/>
            <a:ext cx="25131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subTitle" idx="7"/>
          </p:nvPr>
        </p:nvSpPr>
        <p:spPr>
          <a:xfrm>
            <a:off x="6012401" y="3188551"/>
            <a:ext cx="1444800" cy="38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ubTitle" idx="8"/>
          </p:nvPr>
        </p:nvSpPr>
        <p:spPr>
          <a:xfrm>
            <a:off x="5899412" y="3583225"/>
            <a:ext cx="25131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7800" y="445025"/>
            <a:ext cx="810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8" r:id="rId8"/>
    <p:sldLayoutId id="2147483669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%20&#1088;&#1086;&#1083;&#1080;&#1082;.mp4" TargetMode="External"/><Relationship Id="rId7" Type="http://schemas.openxmlformats.org/officeDocument/2006/relationships/slide" Target="slide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C:\Users\Filatow\Desktop\&#1047;&#1072;&#1086;&#1095;&#1082;&#1072;\&#1057;&#1090;&#1072;&#1090;&#1100;&#1103;\&#1042;&#1080;&#1076;&#1077;&#1086;%20&#1088;&#1086;&#1083;&#1080;&#1082;.mp4" TargetMode="Externa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075806"/>
            <a:ext cx="6696744" cy="1378690"/>
          </a:xfrm>
        </p:spPr>
        <p:txBody>
          <a:bodyPr/>
          <a:lstStyle/>
          <a:p>
            <a:pPr lvl="0" algn="r"/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учитель 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математики </a:t>
            </a:r>
            <a:r>
              <a:rPr lang="ru-RU" dirty="0" err="1">
                <a:solidFill>
                  <a:schemeClr val="accent4">
                    <a:lumMod val="25000"/>
                  </a:schemeClr>
                </a:solidFill>
              </a:rPr>
              <a:t>Орешко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 С.А.,</a:t>
            </a:r>
          </a:p>
          <a:p>
            <a:pPr lvl="0" algn="r"/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МБОУ СОШ №46 </a:t>
            </a:r>
            <a:r>
              <a:rPr lang="ru-RU" dirty="0" err="1" smtClean="0">
                <a:solidFill>
                  <a:schemeClr val="accent4">
                    <a:lumMod val="25000"/>
                  </a:schemeClr>
                </a:solidFill>
              </a:rPr>
              <a:t>г.Курск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      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4" name="Google Shape;219;p31"/>
          <p:cNvSpPr txBox="1">
            <a:spLocks noGrp="1"/>
          </p:cNvSpPr>
          <p:nvPr>
            <p:ph type="title"/>
          </p:nvPr>
        </p:nvSpPr>
        <p:spPr>
          <a:xfrm>
            <a:off x="1043608" y="1059583"/>
            <a:ext cx="7128792" cy="1728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25000"/>
                  </a:schemeClr>
                </a:solidFill>
              </a:rPr>
              <a:t> </a:t>
            </a:r>
            <a:br>
              <a:rPr lang="ru-RU" sz="2000" dirty="0">
                <a:solidFill>
                  <a:schemeClr val="accent4">
                    <a:lumMod val="25000"/>
                  </a:schemeClr>
                </a:solidFill>
              </a:rPr>
            </a:br>
            <a:r>
              <a:rPr lang="ru-RU" sz="2000" cap="all" dirty="0" smtClean="0">
                <a:solidFill>
                  <a:schemeClr val="accent4">
                    <a:lumMod val="25000"/>
                  </a:schemeClr>
                </a:solidFill>
              </a:rPr>
              <a:t>ПРОДУКТ ПРОЕКТНОЙ деятельности: </a:t>
            </a:r>
            <a:br>
              <a:rPr lang="ru-RU" sz="2000" cap="all" dirty="0" smtClean="0">
                <a:solidFill>
                  <a:schemeClr val="accent4">
                    <a:lumMod val="25000"/>
                  </a:schemeClr>
                </a:solidFill>
              </a:rPr>
            </a:br>
            <a:r>
              <a:rPr lang="ru-RU" sz="2000" cap="all" dirty="0" smtClean="0">
                <a:solidFill>
                  <a:schemeClr val="accent4">
                    <a:lumMod val="25000"/>
                  </a:schemeClr>
                </a:solidFill>
              </a:rPr>
              <a:t>ОТ </a:t>
            </a:r>
            <a:r>
              <a:rPr lang="ru-RU" sz="2000" cap="all" dirty="0">
                <a:solidFill>
                  <a:schemeClr val="accent4">
                    <a:lumMod val="25000"/>
                  </a:schemeClr>
                </a:solidFill>
              </a:rPr>
              <a:t>СОЗДАНИЯ ДО ПРЕДСТАВЛЕНИЯ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4">
                    <a:lumMod val="25000"/>
                  </a:schemeClr>
                </a:solidFill>
              </a:rPr>
            </a:br>
            <a:endParaRPr sz="1800" dirty="0">
              <a:solidFill>
                <a:schemeClr val="accent4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"/>
    </mc:Choice>
    <mc:Fallback xmlns="">
      <p:transition spd="slow" advTm="573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Письменные работы: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5599" y="915566"/>
            <a:ext cx="7992888" cy="3384376"/>
          </a:xfrm>
        </p:spPr>
        <p:txBody>
          <a:bodyPr/>
          <a:lstStyle/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Б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уклет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«Практические советы от древних геометров». </a:t>
            </a:r>
            <a:endParaRPr lang="ru-RU" sz="18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 algn="just"/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«Практическая геометрия на местности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»;</a:t>
            </a: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С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борник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задач «Великой Победе 75 лет». </a:t>
            </a:r>
            <a:endParaRPr lang="ru-RU" sz="18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 algn="just"/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«Математика и математики в годы Великой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	Отечественной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войны»; </a:t>
            </a: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С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мета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для ремонта собственной комнаты. </a:t>
            </a:r>
            <a:endParaRPr lang="ru-RU" sz="18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 algn="just"/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«Ремонт моей квартиры».</a:t>
            </a:r>
          </a:p>
          <a:p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t="16250" r="21482" b="6163"/>
          <a:stretch/>
        </p:blipFill>
        <p:spPr bwMode="auto">
          <a:xfrm>
            <a:off x="2411760" y="3007033"/>
            <a:ext cx="2376264" cy="1688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83718"/>
            <a:ext cx="1687218" cy="2249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5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"/>
    </mc:Choice>
    <mc:Fallback xmlns="">
      <p:transition spd="slow" advTm="82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Материальный </a:t>
            </a:r>
            <a:r>
              <a:rPr lang="ru-RU" dirty="0" smtClean="0"/>
              <a:t>объект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: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091969"/>
            <a:ext cx="7992888" cy="3384376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        Методическое пособие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– 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видеоролик «Путешествие в прошлое по теореме Пифагора». </a:t>
            </a: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      Конструкторское изделие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.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Головоломка «Трехцветная ромашка» </a:t>
            </a: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       Прибор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. Ультразвуковой дальномер. </a:t>
            </a: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       Веб-сайт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, блог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.  Тема проекта «Влияние дизайна на продажи, охват аудитории». </a:t>
            </a:r>
          </a:p>
        </p:txBody>
      </p:sp>
      <p:grpSp>
        <p:nvGrpSpPr>
          <p:cNvPr id="10" name="Google Shape;9502;p70"/>
          <p:cNvGrpSpPr/>
          <p:nvPr/>
        </p:nvGrpSpPr>
        <p:grpSpPr>
          <a:xfrm>
            <a:off x="614258" y="1995686"/>
            <a:ext cx="308234" cy="308234"/>
            <a:chOff x="1487200" y="4993750"/>
            <a:chExt cx="483125" cy="483125"/>
          </a:xfrm>
        </p:grpSpPr>
        <p:sp>
          <p:nvSpPr>
            <p:cNvPr id="11" name="Google Shape;9503;p70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9504;p70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3" name="Google Shape;9502;p70"/>
          <p:cNvGrpSpPr/>
          <p:nvPr/>
        </p:nvGrpSpPr>
        <p:grpSpPr>
          <a:xfrm>
            <a:off x="616956" y="2571750"/>
            <a:ext cx="308234" cy="308234"/>
            <a:chOff x="1487200" y="4993750"/>
            <a:chExt cx="483125" cy="483125"/>
          </a:xfrm>
        </p:grpSpPr>
        <p:sp>
          <p:nvSpPr>
            <p:cNvPr id="14" name="Google Shape;9503;p70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" name="Google Shape;9504;p70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oogle Shape;9502;p70"/>
          <p:cNvGrpSpPr/>
          <p:nvPr/>
        </p:nvGrpSpPr>
        <p:grpSpPr>
          <a:xfrm>
            <a:off x="592729" y="3075806"/>
            <a:ext cx="308234" cy="308234"/>
            <a:chOff x="1487200" y="4993750"/>
            <a:chExt cx="483125" cy="483125"/>
          </a:xfrm>
        </p:grpSpPr>
        <p:sp>
          <p:nvSpPr>
            <p:cNvPr id="17" name="Google Shape;9503;p70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9504;p70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205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2" y="1131590"/>
            <a:ext cx="31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7" y="1997252"/>
            <a:ext cx="31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8" y="2571750"/>
            <a:ext cx="31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1" y="3072890"/>
            <a:ext cx="31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rId7" action="ppaction://hlinksldjump" highlightClick="1"/>
          </p:cNvPr>
          <p:cNvSpPr/>
          <p:nvPr/>
        </p:nvSpPr>
        <p:spPr>
          <a:xfrm>
            <a:off x="8316416" y="4587974"/>
            <a:ext cx="360040" cy="288032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"/>
    </mc:Choice>
    <mc:Fallback xmlns="">
      <p:transition spd="slow" advTm="644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>
            <a:spLocks noGrp="1"/>
          </p:cNvSpPr>
          <p:nvPr>
            <p:ph type="subTitle" idx="1"/>
          </p:nvPr>
        </p:nvSpPr>
        <p:spPr>
          <a:xfrm>
            <a:off x="827584" y="1129880"/>
            <a:ext cx="3168352" cy="1801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Продукт проектной деятельности:</a:t>
            </a:r>
          </a:p>
          <a:p>
            <a:pPr lvl="0"/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в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идеоролик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«Путешествие в прошлое по теореме Пифагора»</a:t>
            </a:r>
            <a:endParaRPr sz="18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67" name="Google Shape;267;p36"/>
          <p:cNvSpPr txBox="1">
            <a:spLocks noGrp="1"/>
          </p:cNvSpPr>
          <p:nvPr>
            <p:ph type="title"/>
          </p:nvPr>
        </p:nvSpPr>
        <p:spPr>
          <a:xfrm>
            <a:off x="1043608" y="3075806"/>
            <a:ext cx="2738100" cy="894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solidFill>
                  <a:schemeClr val="accent4">
                    <a:lumMod val="25000"/>
                  </a:schemeClr>
                </a:solidFill>
              </a:rPr>
              <a:t>—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Тема проекта «Теорема Пифагора на плоскости и в пространстве»</a:t>
            </a:r>
            <a:endParaRPr dirty="0">
              <a:solidFill>
                <a:schemeClr val="accent4">
                  <a:lumMod val="25000"/>
                </a:schemeClr>
              </a:solidFill>
            </a:endParaRPr>
          </a:p>
        </p:txBody>
      </p:sp>
      <p:grpSp>
        <p:nvGrpSpPr>
          <p:cNvPr id="8" name="Google Shape;9505;p70"/>
          <p:cNvGrpSpPr/>
          <p:nvPr/>
        </p:nvGrpSpPr>
        <p:grpSpPr>
          <a:xfrm>
            <a:off x="8327362" y="434539"/>
            <a:ext cx="308234" cy="308234"/>
            <a:chOff x="2081650" y="4993750"/>
            <a:chExt cx="483125" cy="483125"/>
          </a:xfrm>
        </p:grpSpPr>
        <p:sp>
          <p:nvSpPr>
            <p:cNvPr id="9" name="Google Shape;9506;p70">
              <a:hlinkClick r:id="rId3" action="ppaction://hlinksldjump"/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9507;p70">
              <a:hlinkClick r:id="rId3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5122" name="Picture 2" descr="https://sun9-3.userapi.com/impg/EniUIiZ0BmXUZxuZbehFAnRReQ6n5msAkjpLAQ/y4gsDftYcSA.jpg?size=560x276&amp;quality=96&amp;proxy=1&amp;sign=42b91b2d97cfd0eece2dfafb8b51dd64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/>
          <a:stretch/>
        </p:blipFill>
        <p:spPr bwMode="auto">
          <a:xfrm>
            <a:off x="4556508" y="1107201"/>
            <a:ext cx="4191956" cy="268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0"/>
    </mc:Choice>
    <mc:Fallback xmlns="">
      <p:transition spd="slow" advTm="64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sun9-71.userapi.com/impf/ugTzn3cQ06qiB0Pq_UFyeLwLWqQ8A8S6zttQJA/mcBl2UCXzAo.jpg?size=491x536&amp;quality=96&amp;proxy=1&amp;sign=a6c7c3a0b8e8b14a020b2ab1492470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53852"/>
            <a:ext cx="3001754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5;p36"/>
          <p:cNvSpPr txBox="1">
            <a:spLocks/>
          </p:cNvSpPr>
          <p:nvPr/>
        </p:nvSpPr>
        <p:spPr>
          <a:xfrm>
            <a:off x="757632" y="1491630"/>
            <a:ext cx="3384376" cy="1411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ru-RU" sz="1600" b="1" dirty="0" smtClean="0">
                <a:solidFill>
                  <a:schemeClr val="accent4">
                    <a:lumMod val="25000"/>
                  </a:schemeClr>
                </a:solidFill>
              </a:rPr>
              <a:t>Продукт проектной деятельности – механическая головоломка «Трехцветная ромашка». Принцип работы: по типу кубика </a:t>
            </a:r>
            <a:r>
              <a:rPr lang="ru-RU" sz="1600" b="1" dirty="0" err="1" smtClean="0">
                <a:solidFill>
                  <a:schemeClr val="accent4">
                    <a:lumMod val="25000"/>
                  </a:schemeClr>
                </a:solidFill>
              </a:rPr>
              <a:t>Рубика</a:t>
            </a:r>
            <a:r>
              <a:rPr lang="ru-RU" sz="1600" b="1" dirty="0" smtClean="0">
                <a:solidFill>
                  <a:schemeClr val="accent4">
                    <a:lumMod val="25000"/>
                  </a:schemeClr>
                </a:solidFill>
              </a:rPr>
              <a:t>. </a:t>
            </a:r>
            <a:endParaRPr lang="ru-RU" sz="16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8" name="Google Shape;267;p36"/>
          <p:cNvSpPr txBox="1">
            <a:spLocks noGrp="1"/>
          </p:cNvSpPr>
          <p:nvPr>
            <p:ph type="title"/>
          </p:nvPr>
        </p:nvSpPr>
        <p:spPr>
          <a:xfrm>
            <a:off x="1187624" y="3363838"/>
            <a:ext cx="2738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solidFill>
                  <a:schemeClr val="accent4">
                    <a:lumMod val="25000"/>
                  </a:schemeClr>
                </a:solidFill>
              </a:rPr>
              <a:t>—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Тема проекта «Математическая логика в повседневной жизни»</a:t>
            </a:r>
            <a:endParaRPr dirty="0">
              <a:solidFill>
                <a:schemeClr val="accent4">
                  <a:lumMod val="25000"/>
                </a:schemeClr>
              </a:solidFill>
            </a:endParaRPr>
          </a:p>
        </p:txBody>
      </p:sp>
      <p:grpSp>
        <p:nvGrpSpPr>
          <p:cNvPr id="7" name="Google Shape;9505;p70"/>
          <p:cNvGrpSpPr/>
          <p:nvPr/>
        </p:nvGrpSpPr>
        <p:grpSpPr>
          <a:xfrm>
            <a:off x="8327362" y="434539"/>
            <a:ext cx="308234" cy="308234"/>
            <a:chOff x="2081650" y="4993750"/>
            <a:chExt cx="483125" cy="483125"/>
          </a:xfrm>
        </p:grpSpPr>
        <p:sp>
          <p:nvSpPr>
            <p:cNvPr id="10" name="Google Shape;9506;p70">
              <a:hlinkClick r:id="rId4" action="ppaction://hlinksldjump"/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9507;p70">
              <a:hlinkClick r:id="rId4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8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"/>
    </mc:Choice>
    <mc:Fallback xmlns="">
      <p:transition spd="slow" advTm="495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43758"/>
            <a:ext cx="2926268" cy="20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psv4.userapi.com/c856324/u189220020/docs/d17/9f8eb78b3119/pribor.jpg?extra=d-SMmqBWPZEN3o9cP_Js_EB92l5olOdWMFCXmqBmY2KkN0GTRyVPulwbrdoizjY2I2U37iKeLCUKIlgwg47c_k6Q9U_ByJthmd8dlTVLg1nkgILQjJMUBy5b7XgZNldQZ-XAB-4Fa8ePDt-_d_6j1-sjk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1357" r="9327" b="20045"/>
          <a:stretch/>
        </p:blipFill>
        <p:spPr bwMode="auto">
          <a:xfrm>
            <a:off x="4355976" y="346109"/>
            <a:ext cx="4578315" cy="27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5;p36"/>
          <p:cNvSpPr txBox="1">
            <a:spLocks/>
          </p:cNvSpPr>
          <p:nvPr/>
        </p:nvSpPr>
        <p:spPr>
          <a:xfrm>
            <a:off x="1187624" y="1489000"/>
            <a:ext cx="2738100" cy="114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Продукт проектной деятельности -   ультразвуковой дальномер </a:t>
            </a:r>
            <a:endParaRPr lang="ru-RU" sz="18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2" name="Google Shape;267;p36"/>
          <p:cNvSpPr txBox="1">
            <a:spLocks noGrp="1"/>
          </p:cNvSpPr>
          <p:nvPr>
            <p:ph type="title"/>
          </p:nvPr>
        </p:nvSpPr>
        <p:spPr>
          <a:xfrm>
            <a:off x="1164500" y="3261896"/>
            <a:ext cx="273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—Тема проекта «Определение расстояния до недоступного предмета»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grpSp>
        <p:nvGrpSpPr>
          <p:cNvPr id="9" name="Google Shape;9505;p70"/>
          <p:cNvGrpSpPr/>
          <p:nvPr/>
        </p:nvGrpSpPr>
        <p:grpSpPr>
          <a:xfrm>
            <a:off x="8439015" y="418743"/>
            <a:ext cx="308234" cy="308234"/>
            <a:chOff x="2081650" y="4993750"/>
            <a:chExt cx="483125" cy="483125"/>
          </a:xfrm>
        </p:grpSpPr>
        <p:sp>
          <p:nvSpPr>
            <p:cNvPr id="10" name="Google Shape;9506;p70">
              <a:hlinkClick r:id="rId5" action="ppaction://hlinksldjump"/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9507;p70">
              <a:hlinkClick r:id="rId5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7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"/>
    </mc:Choice>
    <mc:Fallback xmlns="">
      <p:transition spd="slow" advTm="54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203598"/>
            <a:ext cx="3960440" cy="1025700"/>
          </a:xfrm>
        </p:spPr>
        <p:txBody>
          <a:bodyPr/>
          <a:lstStyle/>
          <a:p>
            <a:pPr lvl="0" algn="ctr"/>
            <a:r>
              <a:rPr lang="ru-RU" sz="2000" dirty="0" smtClean="0"/>
              <a:t>Продукт проектной деятельности- создание Клуба </a:t>
            </a:r>
            <a:r>
              <a:rPr lang="ru-RU" sz="2000" dirty="0"/>
              <a:t>“</a:t>
            </a:r>
            <a:r>
              <a:rPr lang="ru-RU" sz="2000" dirty="0" err="1"/>
              <a:t>Fingerlink</a:t>
            </a:r>
            <a:r>
              <a:rPr lang="ru-RU" sz="2000" dirty="0"/>
              <a:t> </a:t>
            </a:r>
            <a:r>
              <a:rPr lang="ru-RU" sz="2000" dirty="0" err="1"/>
              <a:t>PROject</a:t>
            </a:r>
            <a:r>
              <a:rPr lang="ru-RU" sz="2000" dirty="0"/>
              <a:t>”, </a:t>
            </a:r>
            <a:r>
              <a:rPr lang="ru-RU" sz="2000" dirty="0" smtClean="0"/>
              <a:t>посвященного </a:t>
            </a:r>
            <a:r>
              <a:rPr lang="ru-RU" sz="2000" dirty="0"/>
              <a:t>видеоиграм.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2859782"/>
            <a:ext cx="2958600" cy="1464804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accent4">
                    <a:lumMod val="25000"/>
                  </a:schemeClr>
                </a:solidFill>
              </a:rPr>
              <a:t>— </a:t>
            </a:r>
            <a:r>
              <a:rPr lang="ru-RU" b="1" dirty="0" smtClean="0"/>
              <a:t>Тема </a:t>
            </a:r>
            <a:r>
              <a:rPr lang="ru-RU" b="1" dirty="0"/>
              <a:t>проекта «Влияние дизайна на продажи, охват аудитории».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4"/>
            <a:ext cx="4170479" cy="290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oogle Shape;9505;p70"/>
          <p:cNvGrpSpPr/>
          <p:nvPr/>
        </p:nvGrpSpPr>
        <p:grpSpPr>
          <a:xfrm>
            <a:off x="8366387" y="418743"/>
            <a:ext cx="308234" cy="308234"/>
            <a:chOff x="2081650" y="4993750"/>
            <a:chExt cx="483125" cy="483125"/>
          </a:xfrm>
        </p:grpSpPr>
        <p:sp>
          <p:nvSpPr>
            <p:cNvPr id="7" name="Google Shape;9506;p70">
              <a:hlinkClick r:id="rId3" action="ppaction://hlinksldjump"/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9507;p70">
              <a:hlinkClick r:id="rId3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2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2"/>
    </mc:Choice>
    <mc:Fallback xmlns="">
      <p:transition spd="slow" advTm="844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6600"/>
            <a:ext cx="7992888" cy="530974"/>
          </a:xfrm>
        </p:spPr>
        <p:txBody>
          <a:bodyPr/>
          <a:lstStyle/>
          <a:p>
            <a:r>
              <a:rPr lang="ru-RU" dirty="0"/>
              <a:t>Отчетные материалы по социальному проекту 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: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131590"/>
            <a:ext cx="8208912" cy="3384376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М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ультимедийные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продукты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.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Озвученная презентация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. </a:t>
            </a: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«Геометрия в картинах великих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художников»</a:t>
            </a:r>
            <a:endParaRPr lang="ru-RU" sz="1800" dirty="0">
              <a:solidFill>
                <a:schemeClr val="accent4">
                  <a:lumMod val="2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нтерактивная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игра «Где логика?». </a:t>
            </a:r>
            <a:endParaRPr lang="ru-RU" sz="18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«Головоломки и задачи. Оптический обман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и</a:t>
            </a:r>
          </a:p>
          <a:p>
            <a:pPr lvl="0"/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логические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загадки»</a:t>
            </a:r>
            <a:r>
              <a:rPr lang="en-GB" sz="1800" dirty="0">
                <a:solidFill>
                  <a:schemeClr val="accent4">
                    <a:lumMod val="25000"/>
                  </a:schemeClr>
                </a:solidFill>
              </a:rPr>
              <a:t>.</a:t>
            </a:r>
            <a:endParaRPr lang="ru-RU" sz="1800" dirty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endParaRPr lang="ru-RU" sz="18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4" name="AutoShape 2" descr="1qwLsqTihm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1qwLsqTihmw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5766"/>
            <a:ext cx="2810303" cy="2107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"/>
    </mc:Choice>
    <mc:Fallback xmlns="">
      <p:transition spd="slow" advTm="73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6600"/>
            <a:ext cx="7992888" cy="530974"/>
          </a:xfrm>
        </p:spPr>
        <p:txBody>
          <a:bodyPr/>
          <a:lstStyle/>
          <a:p>
            <a:pPr lvl="0"/>
            <a:r>
              <a:rPr lang="ru-RU" dirty="0" smtClean="0"/>
              <a:t>Творческие работы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: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87574"/>
            <a:ext cx="8208912" cy="3384376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ространственное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моделирование в стиле оригами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. </a:t>
            </a:r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«Геометрия и искусство»;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Инсценировка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«По мотивам Теоремы Пифагора». </a:t>
            </a:r>
            <a:endParaRPr lang="ru-RU" sz="18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«Значение теоремы Пифагора в нашей жизни»;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Т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</a:rPr>
              <a:t>еатрализованное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</a:rPr>
              <a:t>представление «Ее величество –  Геометрия». </a:t>
            </a:r>
            <a:endParaRPr lang="ru-RU" sz="18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lvl="0"/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Тема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</a:rPr>
              <a:t>проекта «Геометрия и гармония».</a:t>
            </a:r>
          </a:p>
          <a:p>
            <a:pPr lvl="0"/>
            <a:endParaRPr lang="ru-RU" sz="1800" dirty="0" smtClean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25175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psv4.userapi.com/c856424/u189220020/docs/d4/5f12ffc4f69e/risunok_2.jpg?extra=J4bmp27SXn0KNWZ_-iy2H0SzzX-3HR3EBDav3cEMy-jwpHqNXI44gy4quGeDL1az5hcUvsTVMupaeI0KIJ_AG3VQcLNZE7tzsNnN6RmjKHI5BcC67Atk53jQ9SjmY9AQ6fMtncpuW9RbyahY3Hgi1JFKc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11965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25.userapi.com/impf/c850332/v850332029/1030ba/NHUqKo2a2C0.jpg?size=1280x960&amp;quality=96&amp;sign=ac981443075d2e96b877112a116a5e8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70169"/>
            <a:ext cx="2397306" cy="17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"/>
    </mc:Choice>
    <mc:Fallback xmlns="">
      <p:transition spd="slow" advTm="681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"/>
            <a:ext cx="3347864" cy="2092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un9-14.userapi.com/impg/c858028/v858028127/19766f/2-YOQyivyU8.jpg?size=1280x800&amp;quality=96&amp;proxy=1&amp;sign=d14ecb6fcc291ab4c46dbdbcc163e38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84" y="-20538"/>
            <a:ext cx="2882516" cy="180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9.userapi.com/impg/c858432/v858432127/191568/YAMm49ItUmI.jpg?size=1280x800&amp;quality=96&amp;proxy=1&amp;sign=e1c663be9262cf8fdb3314b282bf22a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02" y="3363838"/>
            <a:ext cx="2911116" cy="181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8.userapi.com/impg/c858436/v858436127/1899a5/V6zi8CDnXX4.jpg?size=675x1080&amp;quality=96&amp;sign=8013e05a40044ba7e80ad7e95da67792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396" y="-261821"/>
            <a:ext cx="1185917" cy="1897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0.userapi.com/impg/VyLzErnmH5KBgJBlSfbBs4EOzqKsWyPB-m2ZdQ/AufDAqtGfko.jpg?size=1280x800&amp;quality=96&amp;sign=24a6d23f08c1376a243b0c539914b33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664"/>
            <a:ext cx="2578938" cy="1611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1.photo.2gis.com/images/branch/73/10273836692714099_8c9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1630"/>
            <a:ext cx="4438027" cy="2395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"/>
    </mc:Choice>
    <mc:Fallback xmlns="">
      <p:transition spd="slow" advTm="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9548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Научно-исследовательская деятельность для учащегося особенно значима тогда, когда он видит результаты своего труда. Поэтому учитель должен подумать, где будут выставлены работы его учеников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4591445" cy="367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23" y="1347614"/>
            <a:ext cx="3457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5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"/>
    </mc:Choice>
    <mc:Fallback xmlns="">
      <p:transition spd="slow" advTm="541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8520600" cy="1467078"/>
          </a:xfrm>
        </p:spPr>
        <p:txBody>
          <a:bodyPr/>
          <a:lstStyle/>
          <a:p>
            <a:r>
              <a:rPr lang="ru-RU" sz="1900" i="1" dirty="0"/>
              <a:t>Проект</a:t>
            </a:r>
            <a:r>
              <a:rPr lang="ru-RU" sz="1900" dirty="0"/>
              <a:t> – это  организованная учителем  и  самостоятельно выполненная  учащимися система действий для  решения важной проблемы, </a:t>
            </a:r>
            <a:r>
              <a:rPr lang="ru-RU" sz="1900" dirty="0" smtClean="0"/>
              <a:t>завершающаяся созданием </a:t>
            </a:r>
            <a:r>
              <a:rPr lang="ru-RU" sz="1900" dirty="0"/>
              <a:t>продукта, который необходимо публично представить и защитить свою позицию.</a:t>
            </a:r>
            <a:br>
              <a:rPr lang="ru-RU" sz="1900" dirty="0"/>
            </a:br>
            <a:endParaRPr lang="ru-RU" sz="19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491880" y="2012597"/>
            <a:ext cx="2222100" cy="504512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Аналитический этап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4208" y="2012597"/>
            <a:ext cx="2222100" cy="504056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Практический этап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219821"/>
            <a:ext cx="2304256" cy="504056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Презентационный этап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622" y="3219822"/>
            <a:ext cx="2268252" cy="504056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Контрольный этап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2139702"/>
            <a:ext cx="504056" cy="12515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868144" y="2195127"/>
            <a:ext cx="504056" cy="12515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7524328" y="2574132"/>
            <a:ext cx="216024" cy="645689"/>
          </a:xfrm>
          <a:prstGeom prst="curved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4283968" y="3363838"/>
            <a:ext cx="504056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827584" y="1950021"/>
            <a:ext cx="2006076" cy="504512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Поисковый этап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9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1"/>
    </mc:Choice>
    <mc:Fallback xmlns="">
      <p:transition spd="slow" advTm="681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9.userapi.com/impg/4VMIAebR3VRevlGX2eckwyxPvM_jB_SrYYDZsg/M5Ru2wHqHJs.jpg?size=784x1080&amp;quality=96&amp;sign=4af309ea00e1888ddb40e873bf3dcd7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9" y="365418"/>
            <a:ext cx="1376586" cy="1896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psv4.userapi.com/c856428/u189220020/docs/d2/9910bd76e64a/Pozdnyakov_KGU.jpg?extra=ZI1EKT1ESbOR7wnDYTtQ_q6bx6wGmCc6j2eajJZcFFviUwkAM9mf74PUPJpvmIYcDNcSVtbDFerGpijyGtCtR2BNIrfkTSQXOLsWxcsPFPFWHTkGwhaLwPBw_iH8WRMMdvn48pvd5GF5XGSJqts9UZp8o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95" y="319401"/>
            <a:ext cx="1376379" cy="19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b="4965"/>
          <a:stretch/>
        </p:blipFill>
        <p:spPr bwMode="auto">
          <a:xfrm>
            <a:off x="4083606" y="380590"/>
            <a:ext cx="1369016" cy="1862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78" y="450687"/>
            <a:ext cx="1377327" cy="183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471" y="2970840"/>
            <a:ext cx="1829460" cy="1372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6961" y="2977343"/>
            <a:ext cx="1830200" cy="137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https://sun9-56.userapi.com/impf/w_m-vUy5my1V-54KfnOyBItQM3u8Dk6Dtnr6Rg/q_FkFAY_9W4.jpg?size=756x1080&amp;quality=96&amp;sign=6495c838cb1c661ec43f75b1caba6b3f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08" y="2724213"/>
            <a:ext cx="1254269" cy="1791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https://sun9-65.userapi.com/impf/40XOSOpAzWA0cy_UM_5l3iUgejxkyZ-yyQW6uQ/jGpM1Z08leQ.jpg?size=737x1080&amp;quality=96&amp;sign=d22f59db86a007fa1b068a5c23e80fe7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53" y="2707133"/>
            <a:ext cx="1209417" cy="177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2" name="Picture 14" descr="https://sun9-19.userapi.com/impg/B-T7-53B9Qtg6zGHMb4QDnAzsHypOGFiow7_yw/ORR2f3X9kh4.jpg?size=810x1080&amp;quality=96&amp;sign=4d887c70bbe6fb4a83e66a6ad4aa4d4f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50758"/>
            <a:ext cx="1359194" cy="181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4" name="Picture 16" descr="https://sun9-44.userapi.com/impg/mesTye8FNLQGuoo5WEVM-dQIW4b8Ph2HNUdvYw/AevF8YUcySk.jpg?size=1280x960&amp;quality=96&amp;sign=bfd514fb7154876b54d0df1fde305cb8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8092" y="706724"/>
            <a:ext cx="1756012" cy="1317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87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/>
        </p:nvSpPr>
        <p:spPr>
          <a:xfrm>
            <a:off x="1812670" y="3458571"/>
            <a:ext cx="1921145" cy="105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sz="1800" i="1" dirty="0">
                <a:solidFill>
                  <a:schemeClr val="accent4">
                    <a:lumMod val="25000"/>
                  </a:schemeClr>
                </a:solidFill>
              </a:rPr>
              <a:t>Геометрия в картинах великих художников</a:t>
            </a:r>
            <a:endParaRPr sz="1800" i="1" dirty="0">
              <a:solidFill>
                <a:schemeClr val="accent4">
                  <a:lumMod val="25000"/>
                </a:schemeClr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6207709" y="2737107"/>
            <a:ext cx="2298188" cy="78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i="1" dirty="0">
                <a:solidFill>
                  <a:schemeClr val="accent4">
                    <a:lumMod val="25000"/>
                  </a:schemeClr>
                </a:solidFill>
              </a:rPr>
              <a:t>Геометрия и искусство</a:t>
            </a:r>
            <a:endParaRPr sz="1800" i="1" dirty="0">
              <a:solidFill>
                <a:schemeClr val="accent4">
                  <a:lumMod val="25000"/>
                </a:schemeClr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683568" y="1629209"/>
            <a:ext cx="2302777" cy="112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sz="1800" i="1" dirty="0">
                <a:solidFill>
                  <a:schemeClr val="accent4">
                    <a:lumMod val="25000"/>
                  </a:schemeClr>
                </a:solidFill>
              </a:rPr>
              <a:t>Т</a:t>
            </a:r>
            <a:r>
              <a:rPr lang="ru-RU" sz="1800" i="1" dirty="0" smtClean="0">
                <a:solidFill>
                  <a:schemeClr val="accent4">
                    <a:lumMod val="25000"/>
                  </a:schemeClr>
                </a:solidFill>
              </a:rPr>
              <a:t>еатрализованная </a:t>
            </a:r>
            <a:r>
              <a:rPr lang="ru-RU" sz="1800" i="1" dirty="0">
                <a:solidFill>
                  <a:schemeClr val="accent4">
                    <a:lumMod val="25000"/>
                  </a:schemeClr>
                </a:solidFill>
              </a:rPr>
              <a:t>постановка «Её величество – Геометрия»</a:t>
            </a:r>
            <a:endParaRPr sz="1800" i="1" dirty="0">
              <a:solidFill>
                <a:schemeClr val="accent4">
                  <a:lumMod val="25000"/>
                </a:schemeClr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276" name="Google Shape;276;p37"/>
          <p:cNvSpPr txBox="1"/>
          <p:nvPr/>
        </p:nvSpPr>
        <p:spPr>
          <a:xfrm>
            <a:off x="5111702" y="1065450"/>
            <a:ext cx="2245101" cy="107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i="1" dirty="0">
                <a:solidFill>
                  <a:schemeClr val="accent4">
                    <a:lumMod val="25000"/>
                  </a:schemeClr>
                </a:solidFill>
              </a:rPr>
              <a:t>Архитектура нашего города глазами геометра</a:t>
            </a:r>
            <a:endParaRPr sz="1800" i="1" dirty="0">
              <a:solidFill>
                <a:schemeClr val="accent4">
                  <a:lumMod val="25000"/>
                </a:schemeClr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grpSp>
        <p:nvGrpSpPr>
          <p:cNvPr id="277" name="Google Shape;277;p37"/>
          <p:cNvGrpSpPr/>
          <p:nvPr/>
        </p:nvGrpSpPr>
        <p:grpSpPr>
          <a:xfrm>
            <a:off x="2854033" y="1315089"/>
            <a:ext cx="3448861" cy="3203236"/>
            <a:chOff x="2847569" y="1315089"/>
            <a:chExt cx="3448861" cy="3203236"/>
          </a:xfrm>
        </p:grpSpPr>
        <p:sp>
          <p:nvSpPr>
            <p:cNvPr id="278" name="Google Shape;278;p37"/>
            <p:cNvSpPr/>
            <p:nvPr/>
          </p:nvSpPr>
          <p:spPr>
            <a:xfrm>
              <a:off x="3930095" y="1315089"/>
              <a:ext cx="1352352" cy="1315604"/>
            </a:xfrm>
            <a:custGeom>
              <a:avLst/>
              <a:gdLst/>
              <a:ahLst/>
              <a:cxnLst/>
              <a:rect l="l" t="t" r="r" b="b"/>
              <a:pathLst>
                <a:path w="5983" h="5821" extrusionOk="0">
                  <a:moveTo>
                    <a:pt x="2652" y="1"/>
                  </a:moveTo>
                  <a:cubicBezTo>
                    <a:pt x="1473" y="1"/>
                    <a:pt x="333" y="843"/>
                    <a:pt x="176" y="2200"/>
                  </a:cubicBezTo>
                  <a:cubicBezTo>
                    <a:pt x="1" y="3763"/>
                    <a:pt x="1259" y="4955"/>
                    <a:pt x="2643" y="4955"/>
                  </a:cubicBezTo>
                  <a:cubicBezTo>
                    <a:pt x="3079" y="4955"/>
                    <a:pt x="3528" y="4836"/>
                    <a:pt x="3948" y="4573"/>
                  </a:cubicBezTo>
                  <a:lnTo>
                    <a:pt x="5203" y="5821"/>
                  </a:lnTo>
                  <a:lnTo>
                    <a:pt x="5982" y="5035"/>
                  </a:lnTo>
                  <a:lnTo>
                    <a:pt x="4735" y="3787"/>
                  </a:lnTo>
                  <a:cubicBezTo>
                    <a:pt x="5340" y="2813"/>
                    <a:pt x="5196" y="1544"/>
                    <a:pt x="4388" y="729"/>
                  </a:cubicBezTo>
                  <a:cubicBezTo>
                    <a:pt x="3888" y="228"/>
                    <a:pt x="3265" y="1"/>
                    <a:pt x="2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163813" y="1504315"/>
              <a:ext cx="746811" cy="712384"/>
            </a:xfrm>
            <a:custGeom>
              <a:avLst/>
              <a:gdLst/>
              <a:ahLst/>
              <a:cxnLst/>
              <a:rect l="l" t="t" r="r" b="b"/>
              <a:pathLst>
                <a:path w="3304" h="3152" extrusionOk="0">
                  <a:moveTo>
                    <a:pt x="1658" y="1"/>
                  </a:moveTo>
                  <a:cubicBezTo>
                    <a:pt x="853" y="1"/>
                    <a:pt x="162" y="612"/>
                    <a:pt x="87" y="1428"/>
                  </a:cubicBezTo>
                  <a:cubicBezTo>
                    <a:pt x="1" y="2294"/>
                    <a:pt x="635" y="3058"/>
                    <a:pt x="1501" y="3145"/>
                  </a:cubicBezTo>
                  <a:cubicBezTo>
                    <a:pt x="1550" y="3149"/>
                    <a:pt x="1598" y="3151"/>
                    <a:pt x="1647" y="3151"/>
                  </a:cubicBezTo>
                  <a:cubicBezTo>
                    <a:pt x="2451" y="3151"/>
                    <a:pt x="3142" y="2540"/>
                    <a:pt x="3217" y="1724"/>
                  </a:cubicBezTo>
                  <a:cubicBezTo>
                    <a:pt x="3304" y="858"/>
                    <a:pt x="2669" y="94"/>
                    <a:pt x="1804" y="7"/>
                  </a:cubicBezTo>
                  <a:cubicBezTo>
                    <a:pt x="1755" y="3"/>
                    <a:pt x="1706" y="1"/>
                    <a:pt x="1658" y="1"/>
                  </a:cubicBezTo>
                  <a:close/>
                </a:path>
              </a:pathLst>
            </a:custGeom>
            <a:solidFill>
              <a:srgbClr val="D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E9E9"/>
                </a:solidFill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4812753" y="2356089"/>
              <a:ext cx="1483677" cy="1316282"/>
            </a:xfrm>
            <a:custGeom>
              <a:avLst/>
              <a:gdLst/>
              <a:ahLst/>
              <a:cxnLst/>
              <a:rect l="l" t="t" r="r" b="b"/>
              <a:pathLst>
                <a:path w="6564" h="5824" extrusionOk="0">
                  <a:moveTo>
                    <a:pt x="3329" y="0"/>
                  </a:moveTo>
                  <a:cubicBezTo>
                    <a:pt x="1439" y="0"/>
                    <a:pt x="206" y="2117"/>
                    <a:pt x="1255" y="3790"/>
                  </a:cubicBezTo>
                  <a:lnTo>
                    <a:pt x="0" y="5038"/>
                  </a:lnTo>
                  <a:lnTo>
                    <a:pt x="786" y="5824"/>
                  </a:lnTo>
                  <a:lnTo>
                    <a:pt x="2034" y="4569"/>
                  </a:lnTo>
                  <a:cubicBezTo>
                    <a:pt x="2441" y="4823"/>
                    <a:pt x="2897" y="4947"/>
                    <a:pt x="3350" y="4947"/>
                  </a:cubicBezTo>
                  <a:cubicBezTo>
                    <a:pt x="3989" y="4947"/>
                    <a:pt x="4622" y="4700"/>
                    <a:pt x="5099" y="4223"/>
                  </a:cubicBezTo>
                  <a:cubicBezTo>
                    <a:pt x="6563" y="2758"/>
                    <a:pt x="5683" y="248"/>
                    <a:pt x="3628" y="18"/>
                  </a:cubicBezTo>
                  <a:cubicBezTo>
                    <a:pt x="3527" y="6"/>
                    <a:pt x="3427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5174631" y="2566787"/>
              <a:ext cx="808744" cy="711479"/>
            </a:xfrm>
            <a:custGeom>
              <a:avLst/>
              <a:gdLst/>
              <a:ahLst/>
              <a:cxnLst/>
              <a:rect l="l" t="t" r="r" b="b"/>
              <a:pathLst>
                <a:path w="3578" h="3148" extrusionOk="0">
                  <a:moveTo>
                    <a:pt x="1788" y="0"/>
                  </a:moveTo>
                  <a:cubicBezTo>
                    <a:pt x="1172" y="0"/>
                    <a:pt x="587" y="366"/>
                    <a:pt x="332" y="968"/>
                  </a:cubicBezTo>
                  <a:cubicBezTo>
                    <a:pt x="0" y="1769"/>
                    <a:pt x="383" y="2692"/>
                    <a:pt x="1183" y="3024"/>
                  </a:cubicBezTo>
                  <a:cubicBezTo>
                    <a:pt x="1382" y="3108"/>
                    <a:pt x="1588" y="3147"/>
                    <a:pt x="1790" y="3147"/>
                  </a:cubicBezTo>
                  <a:cubicBezTo>
                    <a:pt x="2405" y="3147"/>
                    <a:pt x="2989" y="2782"/>
                    <a:pt x="3239" y="2180"/>
                  </a:cubicBezTo>
                  <a:cubicBezTo>
                    <a:pt x="3578" y="1379"/>
                    <a:pt x="3195" y="456"/>
                    <a:pt x="2395" y="124"/>
                  </a:cubicBezTo>
                  <a:cubicBezTo>
                    <a:pt x="2196" y="40"/>
                    <a:pt x="1990" y="0"/>
                    <a:pt x="1788" y="0"/>
                  </a:cubicBezTo>
                  <a:close/>
                </a:path>
              </a:pathLst>
            </a:custGeom>
            <a:solidFill>
              <a:srgbClr val="D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E9E9"/>
                </a:solidFill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3753112" y="3202721"/>
              <a:ext cx="1352126" cy="1315604"/>
            </a:xfrm>
            <a:custGeom>
              <a:avLst/>
              <a:gdLst/>
              <a:ahLst/>
              <a:cxnLst/>
              <a:rect l="l" t="t" r="r" b="b"/>
              <a:pathLst>
                <a:path w="5982" h="5821" extrusionOk="0">
                  <a:moveTo>
                    <a:pt x="786" y="0"/>
                  </a:moveTo>
                  <a:lnTo>
                    <a:pt x="0" y="787"/>
                  </a:lnTo>
                  <a:lnTo>
                    <a:pt x="1255" y="2034"/>
                  </a:lnTo>
                  <a:cubicBezTo>
                    <a:pt x="642" y="3008"/>
                    <a:pt x="786" y="4277"/>
                    <a:pt x="1601" y="5092"/>
                  </a:cubicBezTo>
                  <a:cubicBezTo>
                    <a:pt x="2102" y="5593"/>
                    <a:pt x="2724" y="5821"/>
                    <a:pt x="3335" y="5821"/>
                  </a:cubicBezTo>
                  <a:cubicBezTo>
                    <a:pt x="4512" y="5821"/>
                    <a:pt x="5649" y="4979"/>
                    <a:pt x="5806" y="3621"/>
                  </a:cubicBezTo>
                  <a:cubicBezTo>
                    <a:pt x="5981" y="2058"/>
                    <a:pt x="4723" y="867"/>
                    <a:pt x="3339" y="867"/>
                  </a:cubicBezTo>
                  <a:cubicBezTo>
                    <a:pt x="2903" y="867"/>
                    <a:pt x="2454" y="985"/>
                    <a:pt x="2034" y="1248"/>
                  </a:cubicBezTo>
                  <a:lnTo>
                    <a:pt x="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4126291" y="3604397"/>
              <a:ext cx="782751" cy="711932"/>
            </a:xfrm>
            <a:custGeom>
              <a:avLst/>
              <a:gdLst/>
              <a:ahLst/>
              <a:cxnLst/>
              <a:rect l="l" t="t" r="r" b="b"/>
              <a:pathLst>
                <a:path w="3463" h="3150" extrusionOk="0">
                  <a:moveTo>
                    <a:pt x="1740" y="0"/>
                  </a:moveTo>
                  <a:cubicBezTo>
                    <a:pt x="1022" y="0"/>
                    <a:pt x="376" y="485"/>
                    <a:pt x="203" y="1209"/>
                  </a:cubicBezTo>
                  <a:cubicBezTo>
                    <a:pt x="1" y="2060"/>
                    <a:pt x="527" y="2904"/>
                    <a:pt x="1371" y="3106"/>
                  </a:cubicBezTo>
                  <a:cubicBezTo>
                    <a:pt x="1493" y="3135"/>
                    <a:pt x="1615" y="3149"/>
                    <a:pt x="1735" y="3149"/>
                  </a:cubicBezTo>
                  <a:cubicBezTo>
                    <a:pt x="2447" y="3149"/>
                    <a:pt x="3095" y="2660"/>
                    <a:pt x="3268" y="1938"/>
                  </a:cubicBezTo>
                  <a:cubicBezTo>
                    <a:pt x="3463" y="1094"/>
                    <a:pt x="2943" y="243"/>
                    <a:pt x="2099" y="41"/>
                  </a:cubicBezTo>
                  <a:cubicBezTo>
                    <a:pt x="1979" y="13"/>
                    <a:pt x="1858" y="0"/>
                    <a:pt x="1740" y="0"/>
                  </a:cubicBezTo>
                  <a:close/>
                </a:path>
              </a:pathLst>
            </a:custGeom>
            <a:solidFill>
              <a:srgbClr val="D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E9E9"/>
                </a:solidFill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2847569" y="2137199"/>
              <a:ext cx="1355065" cy="1309050"/>
            </a:xfrm>
            <a:custGeom>
              <a:avLst/>
              <a:gdLst/>
              <a:ahLst/>
              <a:cxnLst/>
              <a:rect l="l" t="t" r="r" b="b"/>
              <a:pathLst>
                <a:path w="5995" h="5792" extrusionOk="0">
                  <a:moveTo>
                    <a:pt x="5251" y="0"/>
                  </a:moveTo>
                  <a:lnTo>
                    <a:pt x="4025" y="1226"/>
                  </a:lnTo>
                  <a:cubicBezTo>
                    <a:pt x="3619" y="974"/>
                    <a:pt x="3165" y="852"/>
                    <a:pt x="2716" y="852"/>
                  </a:cubicBezTo>
                  <a:cubicBezTo>
                    <a:pt x="1986" y="852"/>
                    <a:pt x="1267" y="1174"/>
                    <a:pt x="780" y="1782"/>
                  </a:cubicBezTo>
                  <a:cubicBezTo>
                    <a:pt x="1" y="2770"/>
                    <a:pt x="80" y="4183"/>
                    <a:pt x="967" y="5070"/>
                  </a:cubicBezTo>
                  <a:cubicBezTo>
                    <a:pt x="1449" y="5548"/>
                    <a:pt x="2082" y="5792"/>
                    <a:pt x="2716" y="5792"/>
                  </a:cubicBezTo>
                  <a:cubicBezTo>
                    <a:pt x="3259" y="5792"/>
                    <a:pt x="3804" y="5613"/>
                    <a:pt x="4256" y="5251"/>
                  </a:cubicBezTo>
                  <a:cubicBezTo>
                    <a:pt x="5237" y="4472"/>
                    <a:pt x="5475" y="3073"/>
                    <a:pt x="4811" y="2012"/>
                  </a:cubicBezTo>
                  <a:lnTo>
                    <a:pt x="5994" y="822"/>
                  </a:lnTo>
                  <a:cubicBezTo>
                    <a:pt x="5872" y="736"/>
                    <a:pt x="5756" y="642"/>
                    <a:pt x="5655" y="541"/>
                  </a:cubicBezTo>
                  <a:cubicBezTo>
                    <a:pt x="5497" y="382"/>
                    <a:pt x="5360" y="202"/>
                    <a:pt x="5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7">
              <a:hlinkClick r:id="rId3" action="ppaction://hlinkfile"/>
            </p:cNvPr>
            <p:cNvSpPr/>
            <p:nvPr/>
          </p:nvSpPr>
          <p:spPr>
            <a:xfrm>
              <a:off x="3061170" y="2513788"/>
              <a:ext cx="782751" cy="712384"/>
            </a:xfrm>
            <a:custGeom>
              <a:avLst/>
              <a:gdLst/>
              <a:ahLst/>
              <a:cxnLst/>
              <a:rect l="l" t="t" r="r" b="b"/>
              <a:pathLst>
                <a:path w="3463" h="3152" extrusionOk="0">
                  <a:moveTo>
                    <a:pt x="1733" y="0"/>
                  </a:moveTo>
                  <a:cubicBezTo>
                    <a:pt x="1018" y="0"/>
                    <a:pt x="375" y="490"/>
                    <a:pt x="203" y="1212"/>
                  </a:cubicBezTo>
                  <a:cubicBezTo>
                    <a:pt x="1" y="2056"/>
                    <a:pt x="520" y="2907"/>
                    <a:pt x="1371" y="3109"/>
                  </a:cubicBezTo>
                  <a:cubicBezTo>
                    <a:pt x="1493" y="3138"/>
                    <a:pt x="1615" y="3152"/>
                    <a:pt x="1735" y="3152"/>
                  </a:cubicBezTo>
                  <a:cubicBezTo>
                    <a:pt x="2447" y="3152"/>
                    <a:pt x="3094" y="2662"/>
                    <a:pt x="3261" y="1940"/>
                  </a:cubicBezTo>
                  <a:cubicBezTo>
                    <a:pt x="3463" y="1096"/>
                    <a:pt x="2943" y="245"/>
                    <a:pt x="2099" y="43"/>
                  </a:cubicBezTo>
                  <a:cubicBezTo>
                    <a:pt x="1976" y="14"/>
                    <a:pt x="1854" y="0"/>
                    <a:pt x="1733" y="0"/>
                  </a:cubicBezTo>
                  <a:close/>
                </a:path>
              </a:pathLst>
            </a:custGeom>
            <a:solidFill>
              <a:srgbClr val="D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E9E9"/>
                </a:solidFill>
              </a:endParaRPr>
            </a:p>
          </p:txBody>
        </p:sp>
      </p:grpSp>
      <p:sp>
        <p:nvSpPr>
          <p:cNvPr id="24" name="Google Shape;301;p38"/>
          <p:cNvSpPr txBox="1">
            <a:spLocks/>
          </p:cNvSpPr>
          <p:nvPr/>
        </p:nvSpPr>
        <p:spPr>
          <a:xfrm>
            <a:off x="616455" y="492750"/>
            <a:ext cx="810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verpass"/>
              <a:buNone/>
              <a:defRPr sz="28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ru-RU" dirty="0" smtClean="0"/>
              <a:t>Групповой проект «Геометрия и гармония»</a:t>
            </a:r>
            <a:endParaRPr lang="ru-RU" dirty="0"/>
          </a:p>
        </p:txBody>
      </p:sp>
      <p:sp>
        <p:nvSpPr>
          <p:cNvPr id="26" name="Google Shape;10759;p74">
            <a:hlinkClick r:id="rId4" action="ppaction://hlinksldjump"/>
          </p:cNvPr>
          <p:cNvSpPr/>
          <p:nvPr/>
        </p:nvSpPr>
        <p:spPr>
          <a:xfrm>
            <a:off x="5404965" y="2737107"/>
            <a:ext cx="361004" cy="357871"/>
          </a:xfrm>
          <a:custGeom>
            <a:avLst/>
            <a:gdLst/>
            <a:ahLst/>
            <a:cxnLst/>
            <a:rect l="l" t="t" r="r" b="b"/>
            <a:pathLst>
              <a:path w="12098" h="11993" extrusionOk="0">
                <a:moveTo>
                  <a:pt x="9042" y="4337"/>
                </a:moveTo>
                <a:lnTo>
                  <a:pt x="10208" y="4935"/>
                </a:lnTo>
                <a:lnTo>
                  <a:pt x="8695" y="4935"/>
                </a:lnTo>
                <a:lnTo>
                  <a:pt x="9042" y="4337"/>
                </a:lnTo>
                <a:close/>
                <a:moveTo>
                  <a:pt x="5167" y="1753"/>
                </a:moveTo>
                <a:lnTo>
                  <a:pt x="7593" y="5534"/>
                </a:lnTo>
                <a:lnTo>
                  <a:pt x="7026" y="6574"/>
                </a:lnTo>
                <a:lnTo>
                  <a:pt x="5356" y="4022"/>
                </a:lnTo>
                <a:lnTo>
                  <a:pt x="5167" y="1753"/>
                </a:lnTo>
                <a:close/>
                <a:moveTo>
                  <a:pt x="9105" y="5629"/>
                </a:moveTo>
                <a:lnTo>
                  <a:pt x="8664" y="9189"/>
                </a:lnTo>
                <a:lnTo>
                  <a:pt x="7435" y="7298"/>
                </a:lnTo>
                <a:cubicBezTo>
                  <a:pt x="7593" y="7015"/>
                  <a:pt x="8223" y="5849"/>
                  <a:pt x="8349" y="5629"/>
                </a:cubicBezTo>
                <a:close/>
                <a:moveTo>
                  <a:pt x="3088" y="1753"/>
                </a:moveTo>
                <a:lnTo>
                  <a:pt x="8034" y="9504"/>
                </a:lnTo>
                <a:lnTo>
                  <a:pt x="3623" y="7834"/>
                </a:lnTo>
                <a:lnTo>
                  <a:pt x="3088" y="1753"/>
                </a:lnTo>
                <a:close/>
                <a:moveTo>
                  <a:pt x="1355" y="9378"/>
                </a:moveTo>
                <a:lnTo>
                  <a:pt x="4096" y="10134"/>
                </a:lnTo>
                <a:lnTo>
                  <a:pt x="4757" y="11268"/>
                </a:lnTo>
                <a:lnTo>
                  <a:pt x="2773" y="11268"/>
                </a:lnTo>
                <a:lnTo>
                  <a:pt x="1355" y="9378"/>
                </a:lnTo>
                <a:close/>
                <a:moveTo>
                  <a:pt x="4064" y="8748"/>
                </a:moveTo>
                <a:lnTo>
                  <a:pt x="8380" y="10354"/>
                </a:lnTo>
                <a:lnTo>
                  <a:pt x="7971" y="11268"/>
                </a:lnTo>
                <a:lnTo>
                  <a:pt x="5545" y="11268"/>
                </a:lnTo>
                <a:cubicBezTo>
                  <a:pt x="5387" y="10984"/>
                  <a:pt x="4253" y="9063"/>
                  <a:pt x="4064" y="8748"/>
                </a:cubicBezTo>
                <a:close/>
                <a:moveTo>
                  <a:pt x="2485" y="1"/>
                </a:moveTo>
                <a:cubicBezTo>
                  <a:pt x="2453" y="1"/>
                  <a:pt x="2422" y="7"/>
                  <a:pt x="2394" y="21"/>
                </a:cubicBezTo>
                <a:cubicBezTo>
                  <a:pt x="2237" y="52"/>
                  <a:pt x="2174" y="210"/>
                  <a:pt x="2174" y="367"/>
                </a:cubicBezTo>
                <a:cubicBezTo>
                  <a:pt x="2930" y="8527"/>
                  <a:pt x="2836" y="8117"/>
                  <a:pt x="2930" y="8243"/>
                </a:cubicBezTo>
                <a:lnTo>
                  <a:pt x="3497" y="9252"/>
                </a:lnTo>
                <a:lnTo>
                  <a:pt x="473" y="8432"/>
                </a:lnTo>
                <a:cubicBezTo>
                  <a:pt x="437" y="8425"/>
                  <a:pt x="402" y="8422"/>
                  <a:pt x="368" y="8422"/>
                </a:cubicBezTo>
                <a:cubicBezTo>
                  <a:pt x="249" y="8422"/>
                  <a:pt x="143" y="8468"/>
                  <a:pt x="95" y="8590"/>
                </a:cubicBezTo>
                <a:cubicBezTo>
                  <a:pt x="0" y="8716"/>
                  <a:pt x="0" y="8874"/>
                  <a:pt x="95" y="9000"/>
                </a:cubicBezTo>
                <a:lnTo>
                  <a:pt x="2205" y="11835"/>
                </a:lnTo>
                <a:cubicBezTo>
                  <a:pt x="2300" y="11898"/>
                  <a:pt x="2363" y="11993"/>
                  <a:pt x="2489" y="11993"/>
                </a:cubicBezTo>
                <a:lnTo>
                  <a:pt x="8128" y="11993"/>
                </a:lnTo>
                <a:cubicBezTo>
                  <a:pt x="8223" y="11993"/>
                  <a:pt x="8380" y="11898"/>
                  <a:pt x="8443" y="11772"/>
                </a:cubicBezTo>
                <a:lnTo>
                  <a:pt x="9137" y="10354"/>
                </a:lnTo>
                <a:cubicBezTo>
                  <a:pt x="9137" y="10323"/>
                  <a:pt x="9168" y="10291"/>
                  <a:pt x="9168" y="10260"/>
                </a:cubicBezTo>
                <a:lnTo>
                  <a:pt x="9735" y="5629"/>
                </a:lnTo>
                <a:lnTo>
                  <a:pt x="11657" y="5629"/>
                </a:lnTo>
                <a:cubicBezTo>
                  <a:pt x="11814" y="5629"/>
                  <a:pt x="11972" y="5534"/>
                  <a:pt x="12003" y="5377"/>
                </a:cubicBezTo>
                <a:cubicBezTo>
                  <a:pt x="12098" y="5219"/>
                  <a:pt x="12003" y="4998"/>
                  <a:pt x="11846" y="4967"/>
                </a:cubicBezTo>
                <a:lnTo>
                  <a:pt x="9042" y="3549"/>
                </a:lnTo>
                <a:cubicBezTo>
                  <a:pt x="9001" y="3533"/>
                  <a:pt x="8954" y="3525"/>
                  <a:pt x="8906" y="3525"/>
                </a:cubicBezTo>
                <a:cubicBezTo>
                  <a:pt x="8767" y="3525"/>
                  <a:pt x="8616" y="3590"/>
                  <a:pt x="8569" y="3707"/>
                </a:cubicBezTo>
                <a:lnTo>
                  <a:pt x="7908" y="4841"/>
                </a:lnTo>
                <a:lnTo>
                  <a:pt x="4915" y="178"/>
                </a:lnTo>
                <a:cubicBezTo>
                  <a:pt x="4866" y="80"/>
                  <a:pt x="4740" y="1"/>
                  <a:pt x="4627" y="1"/>
                </a:cubicBezTo>
                <a:cubicBezTo>
                  <a:pt x="4595" y="1"/>
                  <a:pt x="4564" y="7"/>
                  <a:pt x="4537" y="21"/>
                </a:cubicBezTo>
                <a:cubicBezTo>
                  <a:pt x="4411" y="52"/>
                  <a:pt x="4285" y="210"/>
                  <a:pt x="4285" y="367"/>
                </a:cubicBezTo>
                <a:lnTo>
                  <a:pt x="4505" y="2762"/>
                </a:lnTo>
                <a:lnTo>
                  <a:pt x="2804" y="178"/>
                </a:lnTo>
                <a:cubicBezTo>
                  <a:pt x="2730" y="80"/>
                  <a:pt x="2599" y="1"/>
                  <a:pt x="248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06;p74">
            <a:hlinkClick r:id="rId5" action="ppaction://hlinksldjump"/>
          </p:cNvPr>
          <p:cNvSpPr/>
          <p:nvPr/>
        </p:nvSpPr>
        <p:spPr>
          <a:xfrm>
            <a:off x="4353726" y="3789573"/>
            <a:ext cx="340807" cy="341579"/>
          </a:xfrm>
          <a:custGeom>
            <a:avLst/>
            <a:gdLst/>
            <a:ahLst/>
            <a:cxnLst/>
            <a:rect l="l" t="t" r="r" b="b"/>
            <a:pathLst>
              <a:path w="14115" h="14147" extrusionOk="0">
                <a:moveTo>
                  <a:pt x="8349" y="883"/>
                </a:moveTo>
                <a:lnTo>
                  <a:pt x="8349" y="2080"/>
                </a:lnTo>
                <a:cubicBezTo>
                  <a:pt x="7971" y="2364"/>
                  <a:pt x="7498" y="2521"/>
                  <a:pt x="7089" y="2521"/>
                </a:cubicBezTo>
                <a:cubicBezTo>
                  <a:pt x="6616" y="2521"/>
                  <a:pt x="6175" y="2364"/>
                  <a:pt x="5828" y="2080"/>
                </a:cubicBezTo>
                <a:lnTo>
                  <a:pt x="5828" y="883"/>
                </a:lnTo>
                <a:close/>
                <a:moveTo>
                  <a:pt x="4946" y="820"/>
                </a:moveTo>
                <a:lnTo>
                  <a:pt x="4946" y="2931"/>
                </a:lnTo>
                <a:cubicBezTo>
                  <a:pt x="4946" y="4380"/>
                  <a:pt x="3844" y="5609"/>
                  <a:pt x="2457" y="5798"/>
                </a:cubicBezTo>
                <a:cubicBezTo>
                  <a:pt x="2993" y="5294"/>
                  <a:pt x="3308" y="4538"/>
                  <a:pt x="3308" y="3750"/>
                </a:cubicBezTo>
                <a:lnTo>
                  <a:pt x="3308" y="2080"/>
                </a:lnTo>
                <a:cubicBezTo>
                  <a:pt x="3308" y="1860"/>
                  <a:pt x="3088" y="1671"/>
                  <a:pt x="2899" y="1671"/>
                </a:cubicBezTo>
                <a:cubicBezTo>
                  <a:pt x="2678" y="1671"/>
                  <a:pt x="2457" y="1860"/>
                  <a:pt x="2457" y="2080"/>
                </a:cubicBezTo>
                <a:lnTo>
                  <a:pt x="2457" y="3750"/>
                </a:lnTo>
                <a:cubicBezTo>
                  <a:pt x="2457" y="4727"/>
                  <a:pt x="1764" y="5609"/>
                  <a:pt x="819" y="5766"/>
                </a:cubicBezTo>
                <a:lnTo>
                  <a:pt x="819" y="820"/>
                </a:lnTo>
                <a:close/>
                <a:moveTo>
                  <a:pt x="13295" y="820"/>
                </a:moveTo>
                <a:lnTo>
                  <a:pt x="13295" y="5766"/>
                </a:lnTo>
                <a:cubicBezTo>
                  <a:pt x="12350" y="5546"/>
                  <a:pt x="11657" y="4727"/>
                  <a:pt x="11657" y="3750"/>
                </a:cubicBezTo>
                <a:lnTo>
                  <a:pt x="11657" y="2080"/>
                </a:lnTo>
                <a:cubicBezTo>
                  <a:pt x="11657" y="1860"/>
                  <a:pt x="11436" y="1671"/>
                  <a:pt x="11247" y="1671"/>
                </a:cubicBezTo>
                <a:cubicBezTo>
                  <a:pt x="11027" y="1671"/>
                  <a:pt x="10806" y="1860"/>
                  <a:pt x="10806" y="2080"/>
                </a:cubicBezTo>
                <a:lnTo>
                  <a:pt x="10806" y="3750"/>
                </a:lnTo>
                <a:cubicBezTo>
                  <a:pt x="10806" y="4538"/>
                  <a:pt x="11121" y="5294"/>
                  <a:pt x="11657" y="5798"/>
                </a:cubicBezTo>
                <a:cubicBezTo>
                  <a:pt x="10239" y="5609"/>
                  <a:pt x="9168" y="4380"/>
                  <a:pt x="9168" y="2899"/>
                </a:cubicBezTo>
                <a:lnTo>
                  <a:pt x="9168" y="820"/>
                </a:lnTo>
                <a:close/>
                <a:moveTo>
                  <a:pt x="8286" y="3025"/>
                </a:moveTo>
                <a:cubicBezTo>
                  <a:pt x="8349" y="4538"/>
                  <a:pt x="9326" y="5829"/>
                  <a:pt x="10649" y="6396"/>
                </a:cubicBezTo>
                <a:lnTo>
                  <a:pt x="9704" y="8318"/>
                </a:lnTo>
                <a:lnTo>
                  <a:pt x="4411" y="8318"/>
                </a:lnTo>
                <a:lnTo>
                  <a:pt x="3466" y="6396"/>
                </a:lnTo>
                <a:cubicBezTo>
                  <a:pt x="4757" y="5829"/>
                  <a:pt x="5734" y="4569"/>
                  <a:pt x="5765" y="3025"/>
                </a:cubicBezTo>
                <a:cubicBezTo>
                  <a:pt x="6175" y="3246"/>
                  <a:pt x="6616" y="3309"/>
                  <a:pt x="7026" y="3309"/>
                </a:cubicBezTo>
                <a:cubicBezTo>
                  <a:pt x="7467" y="3309"/>
                  <a:pt x="7908" y="3183"/>
                  <a:pt x="8286" y="3025"/>
                </a:cubicBezTo>
                <a:close/>
                <a:moveTo>
                  <a:pt x="13295" y="6617"/>
                </a:moveTo>
                <a:lnTo>
                  <a:pt x="13295" y="10555"/>
                </a:lnTo>
                <a:cubicBezTo>
                  <a:pt x="13169" y="10681"/>
                  <a:pt x="13012" y="10744"/>
                  <a:pt x="12854" y="10744"/>
                </a:cubicBezTo>
                <a:cubicBezTo>
                  <a:pt x="12665" y="10744"/>
                  <a:pt x="12508" y="10681"/>
                  <a:pt x="12382" y="10492"/>
                </a:cubicBezTo>
                <a:cubicBezTo>
                  <a:pt x="12129" y="10083"/>
                  <a:pt x="11688" y="9862"/>
                  <a:pt x="11216" y="9862"/>
                </a:cubicBezTo>
                <a:cubicBezTo>
                  <a:pt x="10743" y="9862"/>
                  <a:pt x="10302" y="10083"/>
                  <a:pt x="10019" y="10492"/>
                </a:cubicBezTo>
                <a:cubicBezTo>
                  <a:pt x="9956" y="10650"/>
                  <a:pt x="9798" y="10713"/>
                  <a:pt x="9609" y="10713"/>
                </a:cubicBezTo>
                <a:lnTo>
                  <a:pt x="9389" y="10713"/>
                </a:lnTo>
                <a:lnTo>
                  <a:pt x="11499" y="6617"/>
                </a:lnTo>
                <a:close/>
                <a:moveTo>
                  <a:pt x="2615" y="6617"/>
                </a:moveTo>
                <a:lnTo>
                  <a:pt x="4663" y="10744"/>
                </a:lnTo>
                <a:lnTo>
                  <a:pt x="4474" y="10744"/>
                </a:lnTo>
                <a:cubicBezTo>
                  <a:pt x="4316" y="10713"/>
                  <a:pt x="4159" y="10618"/>
                  <a:pt x="4033" y="10524"/>
                </a:cubicBezTo>
                <a:cubicBezTo>
                  <a:pt x="3781" y="10114"/>
                  <a:pt x="3340" y="9893"/>
                  <a:pt x="2867" y="9893"/>
                </a:cubicBezTo>
                <a:cubicBezTo>
                  <a:pt x="2394" y="9893"/>
                  <a:pt x="1953" y="10114"/>
                  <a:pt x="1670" y="10524"/>
                </a:cubicBezTo>
                <a:cubicBezTo>
                  <a:pt x="1575" y="10681"/>
                  <a:pt x="1418" y="10776"/>
                  <a:pt x="1197" y="10776"/>
                </a:cubicBezTo>
                <a:cubicBezTo>
                  <a:pt x="1040" y="10776"/>
                  <a:pt x="882" y="10713"/>
                  <a:pt x="788" y="10587"/>
                </a:cubicBezTo>
                <a:lnTo>
                  <a:pt x="788" y="6617"/>
                </a:lnTo>
                <a:close/>
                <a:moveTo>
                  <a:pt x="9263" y="9169"/>
                </a:moveTo>
                <a:lnTo>
                  <a:pt x="8412" y="10776"/>
                </a:lnTo>
                <a:cubicBezTo>
                  <a:pt x="8349" y="10933"/>
                  <a:pt x="8380" y="11154"/>
                  <a:pt x="8506" y="11248"/>
                </a:cubicBezTo>
                <a:cubicBezTo>
                  <a:pt x="8790" y="11500"/>
                  <a:pt x="9105" y="11626"/>
                  <a:pt x="9452" y="11626"/>
                </a:cubicBezTo>
                <a:cubicBezTo>
                  <a:pt x="9924" y="11626"/>
                  <a:pt x="10365" y="11374"/>
                  <a:pt x="10617" y="10996"/>
                </a:cubicBezTo>
                <a:cubicBezTo>
                  <a:pt x="10743" y="10839"/>
                  <a:pt x="10901" y="10713"/>
                  <a:pt x="11090" y="10713"/>
                </a:cubicBezTo>
                <a:cubicBezTo>
                  <a:pt x="11310" y="10713"/>
                  <a:pt x="11468" y="10776"/>
                  <a:pt x="11562" y="10996"/>
                </a:cubicBezTo>
                <a:cubicBezTo>
                  <a:pt x="11846" y="11374"/>
                  <a:pt x="12287" y="11626"/>
                  <a:pt x="12760" y="11626"/>
                </a:cubicBezTo>
                <a:cubicBezTo>
                  <a:pt x="12917" y="11626"/>
                  <a:pt x="13075" y="11563"/>
                  <a:pt x="13201" y="11532"/>
                </a:cubicBezTo>
                <a:lnTo>
                  <a:pt x="13201" y="13296"/>
                </a:lnTo>
                <a:lnTo>
                  <a:pt x="819" y="13296"/>
                </a:lnTo>
                <a:lnTo>
                  <a:pt x="819" y="11532"/>
                </a:lnTo>
                <a:cubicBezTo>
                  <a:pt x="977" y="11563"/>
                  <a:pt x="1103" y="11626"/>
                  <a:pt x="1260" y="11626"/>
                </a:cubicBezTo>
                <a:cubicBezTo>
                  <a:pt x="1733" y="11626"/>
                  <a:pt x="2142" y="11374"/>
                  <a:pt x="2426" y="10996"/>
                </a:cubicBezTo>
                <a:cubicBezTo>
                  <a:pt x="2552" y="10839"/>
                  <a:pt x="2709" y="10713"/>
                  <a:pt x="2899" y="10713"/>
                </a:cubicBezTo>
                <a:cubicBezTo>
                  <a:pt x="3088" y="10713"/>
                  <a:pt x="3245" y="10776"/>
                  <a:pt x="3371" y="10996"/>
                </a:cubicBezTo>
                <a:cubicBezTo>
                  <a:pt x="3655" y="11374"/>
                  <a:pt x="4096" y="11626"/>
                  <a:pt x="4568" y="11626"/>
                </a:cubicBezTo>
                <a:cubicBezTo>
                  <a:pt x="4915" y="11626"/>
                  <a:pt x="5261" y="11500"/>
                  <a:pt x="5513" y="11248"/>
                </a:cubicBezTo>
                <a:cubicBezTo>
                  <a:pt x="5608" y="11154"/>
                  <a:pt x="5671" y="10933"/>
                  <a:pt x="5576" y="10776"/>
                </a:cubicBezTo>
                <a:lnTo>
                  <a:pt x="4757" y="9169"/>
                </a:lnTo>
                <a:close/>
                <a:moveTo>
                  <a:pt x="410" y="1"/>
                </a:moveTo>
                <a:cubicBezTo>
                  <a:pt x="189" y="1"/>
                  <a:pt x="0" y="190"/>
                  <a:pt x="0" y="442"/>
                </a:cubicBezTo>
                <a:lnTo>
                  <a:pt x="0" y="13706"/>
                </a:lnTo>
                <a:cubicBezTo>
                  <a:pt x="0" y="13958"/>
                  <a:pt x="189" y="14147"/>
                  <a:pt x="410" y="14147"/>
                </a:cubicBezTo>
                <a:lnTo>
                  <a:pt x="13705" y="14147"/>
                </a:lnTo>
                <a:cubicBezTo>
                  <a:pt x="13925" y="14147"/>
                  <a:pt x="14114" y="13958"/>
                  <a:pt x="14114" y="13706"/>
                </a:cubicBezTo>
                <a:lnTo>
                  <a:pt x="14114" y="442"/>
                </a:lnTo>
                <a:cubicBezTo>
                  <a:pt x="14114" y="190"/>
                  <a:pt x="13925" y="1"/>
                  <a:pt x="1370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10800;p74"/>
          <p:cNvGrpSpPr/>
          <p:nvPr/>
        </p:nvGrpSpPr>
        <p:grpSpPr>
          <a:xfrm>
            <a:off x="3287845" y="2674969"/>
            <a:ext cx="342328" cy="339793"/>
            <a:chOff x="-13966675" y="1639700"/>
            <a:chExt cx="354450" cy="351825"/>
          </a:xfrm>
        </p:grpSpPr>
        <p:sp>
          <p:nvSpPr>
            <p:cNvPr id="29" name="Google Shape;10801;p74"/>
            <p:cNvSpPr/>
            <p:nvPr/>
          </p:nvSpPr>
          <p:spPr>
            <a:xfrm>
              <a:off x="-13776875" y="1888525"/>
              <a:ext cx="104775" cy="37625"/>
            </a:xfrm>
            <a:custGeom>
              <a:avLst/>
              <a:gdLst/>
              <a:ahLst/>
              <a:cxnLst/>
              <a:rect l="l" t="t" r="r" b="b"/>
              <a:pathLst>
                <a:path w="4191" h="1505" extrusionOk="0">
                  <a:moveTo>
                    <a:pt x="442" y="0"/>
                  </a:moveTo>
                  <a:cubicBezTo>
                    <a:pt x="339" y="0"/>
                    <a:pt x="237" y="40"/>
                    <a:pt x="158" y="118"/>
                  </a:cubicBezTo>
                  <a:cubicBezTo>
                    <a:pt x="1" y="276"/>
                    <a:pt x="1" y="559"/>
                    <a:pt x="158" y="717"/>
                  </a:cubicBezTo>
                  <a:cubicBezTo>
                    <a:pt x="725" y="1253"/>
                    <a:pt x="1418" y="1505"/>
                    <a:pt x="2112" y="1505"/>
                  </a:cubicBezTo>
                  <a:cubicBezTo>
                    <a:pt x="2805" y="1505"/>
                    <a:pt x="3498" y="1221"/>
                    <a:pt x="4033" y="717"/>
                  </a:cubicBezTo>
                  <a:cubicBezTo>
                    <a:pt x="4191" y="559"/>
                    <a:pt x="4191" y="276"/>
                    <a:pt x="4033" y="118"/>
                  </a:cubicBezTo>
                  <a:cubicBezTo>
                    <a:pt x="3955" y="40"/>
                    <a:pt x="3844" y="0"/>
                    <a:pt x="3734" y="0"/>
                  </a:cubicBezTo>
                  <a:cubicBezTo>
                    <a:pt x="3624" y="0"/>
                    <a:pt x="3514" y="40"/>
                    <a:pt x="3435" y="118"/>
                  </a:cubicBezTo>
                  <a:cubicBezTo>
                    <a:pt x="3057" y="496"/>
                    <a:pt x="2568" y="685"/>
                    <a:pt x="2080" y="685"/>
                  </a:cubicBezTo>
                  <a:cubicBezTo>
                    <a:pt x="1592" y="685"/>
                    <a:pt x="1103" y="496"/>
                    <a:pt x="725" y="118"/>
                  </a:cubicBez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802;p74">
              <a:hlinkClick r:id="rId6" action="ppaction://hlinkfile"/>
            </p:cNvPr>
            <p:cNvSpPr/>
            <p:nvPr/>
          </p:nvSpPr>
          <p:spPr>
            <a:xfrm>
              <a:off x="-13966675" y="1639700"/>
              <a:ext cx="354450" cy="351825"/>
            </a:xfrm>
            <a:custGeom>
              <a:avLst/>
              <a:gdLst/>
              <a:ahLst/>
              <a:cxnLst/>
              <a:rect l="l" t="t" r="r" b="b"/>
              <a:pathLst>
                <a:path w="14178" h="14073" extrusionOk="0">
                  <a:moveTo>
                    <a:pt x="8412" y="998"/>
                  </a:moveTo>
                  <a:lnTo>
                    <a:pt x="8412" y="4085"/>
                  </a:lnTo>
                  <a:cubicBezTo>
                    <a:pt x="7467" y="3959"/>
                    <a:pt x="6585" y="3739"/>
                    <a:pt x="5671" y="3361"/>
                  </a:cubicBezTo>
                  <a:cubicBezTo>
                    <a:pt x="5625" y="3349"/>
                    <a:pt x="5574" y="3342"/>
                    <a:pt x="5523" y="3342"/>
                  </a:cubicBezTo>
                  <a:cubicBezTo>
                    <a:pt x="5434" y="3342"/>
                    <a:pt x="5341" y="3364"/>
                    <a:pt x="5261" y="3424"/>
                  </a:cubicBezTo>
                  <a:cubicBezTo>
                    <a:pt x="5167" y="3487"/>
                    <a:pt x="5072" y="3613"/>
                    <a:pt x="5072" y="3770"/>
                  </a:cubicBezTo>
                  <a:lnTo>
                    <a:pt x="5072" y="6669"/>
                  </a:lnTo>
                  <a:cubicBezTo>
                    <a:pt x="4957" y="6656"/>
                    <a:pt x="4841" y="6650"/>
                    <a:pt x="4724" y="6650"/>
                  </a:cubicBezTo>
                  <a:cubicBezTo>
                    <a:pt x="3979" y="6650"/>
                    <a:pt x="3223" y="6912"/>
                    <a:pt x="2678" y="7456"/>
                  </a:cubicBezTo>
                  <a:cubicBezTo>
                    <a:pt x="2520" y="7614"/>
                    <a:pt x="2520" y="7898"/>
                    <a:pt x="2678" y="8055"/>
                  </a:cubicBezTo>
                  <a:cubicBezTo>
                    <a:pt x="2757" y="8134"/>
                    <a:pt x="2867" y="8173"/>
                    <a:pt x="2977" y="8173"/>
                  </a:cubicBezTo>
                  <a:cubicBezTo>
                    <a:pt x="3088" y="8173"/>
                    <a:pt x="3198" y="8134"/>
                    <a:pt x="3277" y="8055"/>
                  </a:cubicBezTo>
                  <a:cubicBezTo>
                    <a:pt x="3639" y="7692"/>
                    <a:pt x="4132" y="7497"/>
                    <a:pt x="4627" y="7497"/>
                  </a:cubicBezTo>
                  <a:cubicBezTo>
                    <a:pt x="4776" y="7497"/>
                    <a:pt x="4926" y="7514"/>
                    <a:pt x="5072" y="7551"/>
                  </a:cubicBezTo>
                  <a:lnTo>
                    <a:pt x="5072" y="8654"/>
                  </a:lnTo>
                  <a:cubicBezTo>
                    <a:pt x="5072" y="9032"/>
                    <a:pt x="5104" y="9441"/>
                    <a:pt x="5198" y="9788"/>
                  </a:cubicBezTo>
                  <a:cubicBezTo>
                    <a:pt x="5041" y="9819"/>
                    <a:pt x="4852" y="9914"/>
                    <a:pt x="4631" y="9945"/>
                  </a:cubicBezTo>
                  <a:cubicBezTo>
                    <a:pt x="2489" y="9473"/>
                    <a:pt x="914" y="7551"/>
                    <a:pt x="914" y="5346"/>
                  </a:cubicBezTo>
                  <a:lnTo>
                    <a:pt x="914" y="998"/>
                  </a:lnTo>
                  <a:lnTo>
                    <a:pt x="945" y="998"/>
                  </a:lnTo>
                  <a:cubicBezTo>
                    <a:pt x="2111" y="1408"/>
                    <a:pt x="3434" y="1628"/>
                    <a:pt x="4694" y="1628"/>
                  </a:cubicBezTo>
                  <a:cubicBezTo>
                    <a:pt x="5954" y="1628"/>
                    <a:pt x="7246" y="1439"/>
                    <a:pt x="8412" y="998"/>
                  </a:cubicBezTo>
                  <a:close/>
                  <a:moveTo>
                    <a:pt x="13421" y="4369"/>
                  </a:moveTo>
                  <a:lnTo>
                    <a:pt x="13421" y="8654"/>
                  </a:lnTo>
                  <a:cubicBezTo>
                    <a:pt x="13421" y="10890"/>
                    <a:pt x="11846" y="12812"/>
                    <a:pt x="9672" y="13285"/>
                  </a:cubicBezTo>
                  <a:cubicBezTo>
                    <a:pt x="7530" y="12812"/>
                    <a:pt x="5986" y="10859"/>
                    <a:pt x="5986" y="8654"/>
                  </a:cubicBezTo>
                  <a:lnTo>
                    <a:pt x="5986" y="4369"/>
                  </a:lnTo>
                  <a:cubicBezTo>
                    <a:pt x="7215" y="4779"/>
                    <a:pt x="8475" y="4999"/>
                    <a:pt x="9672" y="4999"/>
                  </a:cubicBezTo>
                  <a:cubicBezTo>
                    <a:pt x="10932" y="4936"/>
                    <a:pt x="12192" y="4747"/>
                    <a:pt x="13421" y="4369"/>
                  </a:cubicBezTo>
                  <a:close/>
                  <a:moveTo>
                    <a:pt x="430" y="1"/>
                  </a:moveTo>
                  <a:cubicBezTo>
                    <a:pt x="348" y="1"/>
                    <a:pt x="263" y="16"/>
                    <a:pt x="189" y="53"/>
                  </a:cubicBezTo>
                  <a:cubicBezTo>
                    <a:pt x="95" y="147"/>
                    <a:pt x="0" y="273"/>
                    <a:pt x="0" y="431"/>
                  </a:cubicBezTo>
                  <a:lnTo>
                    <a:pt x="0" y="5346"/>
                  </a:lnTo>
                  <a:cubicBezTo>
                    <a:pt x="126" y="7929"/>
                    <a:pt x="2016" y="10260"/>
                    <a:pt x="4600" y="10764"/>
                  </a:cubicBezTo>
                  <a:lnTo>
                    <a:pt x="4757" y="10764"/>
                  </a:lnTo>
                  <a:cubicBezTo>
                    <a:pt x="5009" y="10733"/>
                    <a:pt x="5230" y="10670"/>
                    <a:pt x="5482" y="10575"/>
                  </a:cubicBezTo>
                  <a:cubicBezTo>
                    <a:pt x="6144" y="12340"/>
                    <a:pt x="7687" y="13726"/>
                    <a:pt x="9578" y="14072"/>
                  </a:cubicBezTo>
                  <a:lnTo>
                    <a:pt x="9735" y="14072"/>
                  </a:lnTo>
                  <a:cubicBezTo>
                    <a:pt x="12318" y="13568"/>
                    <a:pt x="14177" y="11237"/>
                    <a:pt x="14177" y="8622"/>
                  </a:cubicBezTo>
                  <a:lnTo>
                    <a:pt x="14177" y="3770"/>
                  </a:lnTo>
                  <a:cubicBezTo>
                    <a:pt x="14177" y="3644"/>
                    <a:pt x="14114" y="3487"/>
                    <a:pt x="13988" y="3424"/>
                  </a:cubicBezTo>
                  <a:cubicBezTo>
                    <a:pt x="13908" y="3364"/>
                    <a:pt x="13816" y="3342"/>
                    <a:pt x="13727" y="3342"/>
                  </a:cubicBezTo>
                  <a:cubicBezTo>
                    <a:pt x="13675" y="3342"/>
                    <a:pt x="13625" y="3349"/>
                    <a:pt x="13579" y="3361"/>
                  </a:cubicBezTo>
                  <a:cubicBezTo>
                    <a:pt x="12318" y="3896"/>
                    <a:pt x="10995" y="4117"/>
                    <a:pt x="9609" y="4117"/>
                  </a:cubicBezTo>
                  <a:lnTo>
                    <a:pt x="9231" y="4117"/>
                  </a:lnTo>
                  <a:lnTo>
                    <a:pt x="9231" y="431"/>
                  </a:lnTo>
                  <a:cubicBezTo>
                    <a:pt x="9231" y="305"/>
                    <a:pt x="9136" y="147"/>
                    <a:pt x="9010" y="53"/>
                  </a:cubicBezTo>
                  <a:cubicBezTo>
                    <a:pt x="8955" y="16"/>
                    <a:pt x="8878" y="1"/>
                    <a:pt x="8799" y="1"/>
                  </a:cubicBezTo>
                  <a:cubicBezTo>
                    <a:pt x="8742" y="1"/>
                    <a:pt x="8685" y="8"/>
                    <a:pt x="8632" y="21"/>
                  </a:cubicBezTo>
                  <a:cubicBezTo>
                    <a:pt x="7372" y="525"/>
                    <a:pt x="5986" y="777"/>
                    <a:pt x="4600" y="777"/>
                  </a:cubicBezTo>
                  <a:cubicBezTo>
                    <a:pt x="3245" y="777"/>
                    <a:pt x="1859" y="494"/>
                    <a:pt x="599" y="21"/>
                  </a:cubicBezTo>
                  <a:cubicBezTo>
                    <a:pt x="546" y="8"/>
                    <a:pt x="489" y="1"/>
                    <a:pt x="4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803;p74"/>
            <p:cNvSpPr/>
            <p:nvPr/>
          </p:nvSpPr>
          <p:spPr>
            <a:xfrm>
              <a:off x="-13923375" y="1723125"/>
              <a:ext cx="64625" cy="40925"/>
            </a:xfrm>
            <a:custGeom>
              <a:avLst/>
              <a:gdLst/>
              <a:ahLst/>
              <a:cxnLst/>
              <a:rect l="l" t="t" r="r" b="b"/>
              <a:pathLst>
                <a:path w="2585" h="1637" extrusionOk="0">
                  <a:moveTo>
                    <a:pt x="2113" y="1"/>
                  </a:moveTo>
                  <a:cubicBezTo>
                    <a:pt x="2061" y="1"/>
                    <a:pt x="2008" y="9"/>
                    <a:pt x="1954" y="24"/>
                  </a:cubicBezTo>
                  <a:lnTo>
                    <a:pt x="284" y="843"/>
                  </a:lnTo>
                  <a:cubicBezTo>
                    <a:pt x="64" y="969"/>
                    <a:pt x="1" y="1221"/>
                    <a:pt x="64" y="1410"/>
                  </a:cubicBezTo>
                  <a:cubicBezTo>
                    <a:pt x="156" y="1548"/>
                    <a:pt x="316" y="1636"/>
                    <a:pt x="469" y="1636"/>
                  </a:cubicBezTo>
                  <a:cubicBezTo>
                    <a:pt x="525" y="1636"/>
                    <a:pt x="580" y="1624"/>
                    <a:pt x="631" y="1599"/>
                  </a:cubicBezTo>
                  <a:lnTo>
                    <a:pt x="2332" y="780"/>
                  </a:lnTo>
                  <a:cubicBezTo>
                    <a:pt x="2521" y="654"/>
                    <a:pt x="2584" y="433"/>
                    <a:pt x="2521" y="244"/>
                  </a:cubicBezTo>
                  <a:cubicBezTo>
                    <a:pt x="2426" y="77"/>
                    <a:pt x="2276" y="1"/>
                    <a:pt x="21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804;p74"/>
            <p:cNvSpPr/>
            <p:nvPr/>
          </p:nvSpPr>
          <p:spPr>
            <a:xfrm>
              <a:off x="-13798125" y="1805500"/>
              <a:ext cx="66175" cy="41575"/>
            </a:xfrm>
            <a:custGeom>
              <a:avLst/>
              <a:gdLst/>
              <a:ahLst/>
              <a:cxnLst/>
              <a:rect l="l" t="t" r="r" b="b"/>
              <a:pathLst>
                <a:path w="2647" h="1663" extrusionOk="0">
                  <a:moveTo>
                    <a:pt x="504" y="0"/>
                  </a:moveTo>
                  <a:cubicBezTo>
                    <a:pt x="350" y="0"/>
                    <a:pt x="188" y="94"/>
                    <a:pt x="95" y="257"/>
                  </a:cubicBezTo>
                  <a:cubicBezTo>
                    <a:pt x="0" y="446"/>
                    <a:pt x="95" y="667"/>
                    <a:pt x="315" y="793"/>
                  </a:cubicBezTo>
                  <a:lnTo>
                    <a:pt x="1953" y="1612"/>
                  </a:lnTo>
                  <a:cubicBezTo>
                    <a:pt x="2006" y="1647"/>
                    <a:pt x="2064" y="1663"/>
                    <a:pt x="2122" y="1663"/>
                  </a:cubicBezTo>
                  <a:cubicBezTo>
                    <a:pt x="2273" y="1663"/>
                    <a:pt x="2430" y="1559"/>
                    <a:pt x="2521" y="1423"/>
                  </a:cubicBezTo>
                  <a:cubicBezTo>
                    <a:pt x="2647" y="1234"/>
                    <a:pt x="2521" y="982"/>
                    <a:pt x="2300" y="887"/>
                  </a:cubicBezTo>
                  <a:lnTo>
                    <a:pt x="662" y="37"/>
                  </a:lnTo>
                  <a:cubicBezTo>
                    <a:pt x="612" y="12"/>
                    <a:pt x="559" y="0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805;p74"/>
            <p:cNvSpPr/>
            <p:nvPr/>
          </p:nvSpPr>
          <p:spPr>
            <a:xfrm>
              <a:off x="-13714650" y="1805825"/>
              <a:ext cx="63825" cy="41250"/>
            </a:xfrm>
            <a:custGeom>
              <a:avLst/>
              <a:gdLst/>
              <a:ahLst/>
              <a:cxnLst/>
              <a:rect l="l" t="t" r="r" b="b"/>
              <a:pathLst>
                <a:path w="2553" h="1650" extrusionOk="0">
                  <a:moveTo>
                    <a:pt x="2068" y="1"/>
                  </a:moveTo>
                  <a:cubicBezTo>
                    <a:pt x="2018" y="1"/>
                    <a:pt x="1968" y="9"/>
                    <a:pt x="1922" y="24"/>
                  </a:cubicBezTo>
                  <a:lnTo>
                    <a:pt x="284" y="874"/>
                  </a:lnTo>
                  <a:cubicBezTo>
                    <a:pt x="64" y="969"/>
                    <a:pt x="1" y="1221"/>
                    <a:pt x="64" y="1410"/>
                  </a:cubicBezTo>
                  <a:cubicBezTo>
                    <a:pt x="132" y="1546"/>
                    <a:pt x="298" y="1650"/>
                    <a:pt x="456" y="1650"/>
                  </a:cubicBezTo>
                  <a:cubicBezTo>
                    <a:pt x="518" y="1650"/>
                    <a:pt x="578" y="1634"/>
                    <a:pt x="631" y="1599"/>
                  </a:cubicBezTo>
                  <a:lnTo>
                    <a:pt x="2269" y="780"/>
                  </a:lnTo>
                  <a:cubicBezTo>
                    <a:pt x="2490" y="654"/>
                    <a:pt x="2553" y="433"/>
                    <a:pt x="2490" y="244"/>
                  </a:cubicBezTo>
                  <a:cubicBezTo>
                    <a:pt x="2394" y="77"/>
                    <a:pt x="2226" y="1"/>
                    <a:pt x="20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10820;p74">
            <a:hlinkClick r:id="rId7" action="ppaction://hlinksldjump"/>
          </p:cNvPr>
          <p:cNvSpPr/>
          <p:nvPr/>
        </p:nvSpPr>
        <p:spPr>
          <a:xfrm>
            <a:off x="4386532" y="1631119"/>
            <a:ext cx="341579" cy="341772"/>
          </a:xfrm>
          <a:custGeom>
            <a:avLst/>
            <a:gdLst/>
            <a:ahLst/>
            <a:cxnLst/>
            <a:rect l="l" t="t" r="r" b="b"/>
            <a:pathLst>
              <a:path w="14147" h="14155" extrusionOk="0">
                <a:moveTo>
                  <a:pt x="7058" y="891"/>
                </a:moveTo>
                <a:lnTo>
                  <a:pt x="11311" y="3285"/>
                </a:lnTo>
                <a:lnTo>
                  <a:pt x="2805" y="3285"/>
                </a:lnTo>
                <a:lnTo>
                  <a:pt x="7058" y="891"/>
                </a:lnTo>
                <a:close/>
                <a:moveTo>
                  <a:pt x="12886" y="4136"/>
                </a:moveTo>
                <a:cubicBezTo>
                  <a:pt x="13107" y="4136"/>
                  <a:pt x="13264" y="4325"/>
                  <a:pt x="13264" y="4545"/>
                </a:cubicBezTo>
                <a:lnTo>
                  <a:pt x="13264" y="4986"/>
                </a:lnTo>
                <a:lnTo>
                  <a:pt x="851" y="4986"/>
                </a:lnTo>
                <a:lnTo>
                  <a:pt x="851" y="4545"/>
                </a:lnTo>
                <a:cubicBezTo>
                  <a:pt x="851" y="4325"/>
                  <a:pt x="1040" y="4136"/>
                  <a:pt x="1261" y="4136"/>
                </a:cubicBezTo>
                <a:close/>
                <a:moveTo>
                  <a:pt x="3309" y="5806"/>
                </a:moveTo>
                <a:lnTo>
                  <a:pt x="3309" y="9996"/>
                </a:lnTo>
                <a:lnTo>
                  <a:pt x="2490" y="9996"/>
                </a:lnTo>
                <a:lnTo>
                  <a:pt x="2490" y="5806"/>
                </a:lnTo>
                <a:close/>
                <a:moveTo>
                  <a:pt x="5798" y="5806"/>
                </a:moveTo>
                <a:lnTo>
                  <a:pt x="5798" y="9996"/>
                </a:lnTo>
                <a:lnTo>
                  <a:pt x="4128" y="9996"/>
                </a:lnTo>
                <a:lnTo>
                  <a:pt x="4128" y="5806"/>
                </a:lnTo>
                <a:close/>
                <a:moveTo>
                  <a:pt x="7499" y="5806"/>
                </a:moveTo>
                <a:lnTo>
                  <a:pt x="7499" y="9996"/>
                </a:lnTo>
                <a:lnTo>
                  <a:pt x="6617" y="9996"/>
                </a:lnTo>
                <a:lnTo>
                  <a:pt x="6617" y="5806"/>
                </a:lnTo>
                <a:close/>
                <a:moveTo>
                  <a:pt x="9956" y="5806"/>
                </a:moveTo>
                <a:lnTo>
                  <a:pt x="9956" y="9996"/>
                </a:lnTo>
                <a:lnTo>
                  <a:pt x="8286" y="9996"/>
                </a:lnTo>
                <a:lnTo>
                  <a:pt x="8286" y="5806"/>
                </a:lnTo>
                <a:close/>
                <a:moveTo>
                  <a:pt x="11626" y="5806"/>
                </a:moveTo>
                <a:lnTo>
                  <a:pt x="11626" y="9996"/>
                </a:lnTo>
                <a:lnTo>
                  <a:pt x="10807" y="9996"/>
                </a:lnTo>
                <a:lnTo>
                  <a:pt x="10807" y="5806"/>
                </a:lnTo>
                <a:close/>
                <a:moveTo>
                  <a:pt x="12004" y="10815"/>
                </a:moveTo>
                <a:cubicBezTo>
                  <a:pt x="12256" y="10815"/>
                  <a:pt x="12445" y="11004"/>
                  <a:pt x="12445" y="11256"/>
                </a:cubicBezTo>
                <a:lnTo>
                  <a:pt x="12445" y="11634"/>
                </a:lnTo>
                <a:lnTo>
                  <a:pt x="1670" y="11634"/>
                </a:lnTo>
                <a:lnTo>
                  <a:pt x="1670" y="11256"/>
                </a:lnTo>
                <a:cubicBezTo>
                  <a:pt x="1670" y="11004"/>
                  <a:pt x="1859" y="10815"/>
                  <a:pt x="2048" y="10815"/>
                </a:cubicBezTo>
                <a:close/>
                <a:moveTo>
                  <a:pt x="12886" y="12422"/>
                </a:moveTo>
                <a:cubicBezTo>
                  <a:pt x="13107" y="12422"/>
                  <a:pt x="13264" y="12642"/>
                  <a:pt x="13264" y="12863"/>
                </a:cubicBezTo>
                <a:lnTo>
                  <a:pt x="13264" y="13304"/>
                </a:lnTo>
                <a:lnTo>
                  <a:pt x="851" y="13304"/>
                </a:lnTo>
                <a:lnTo>
                  <a:pt x="851" y="12863"/>
                </a:lnTo>
                <a:cubicBezTo>
                  <a:pt x="851" y="12642"/>
                  <a:pt x="1040" y="12422"/>
                  <a:pt x="1261" y="12422"/>
                </a:cubicBezTo>
                <a:close/>
                <a:moveTo>
                  <a:pt x="7058" y="1"/>
                </a:moveTo>
                <a:cubicBezTo>
                  <a:pt x="6987" y="1"/>
                  <a:pt x="6916" y="24"/>
                  <a:pt x="6869" y="72"/>
                </a:cubicBezTo>
                <a:lnTo>
                  <a:pt x="1103" y="3348"/>
                </a:lnTo>
                <a:cubicBezTo>
                  <a:pt x="473" y="3411"/>
                  <a:pt x="1" y="3915"/>
                  <a:pt x="1" y="4545"/>
                </a:cubicBezTo>
                <a:lnTo>
                  <a:pt x="1" y="5365"/>
                </a:lnTo>
                <a:cubicBezTo>
                  <a:pt x="1" y="5617"/>
                  <a:pt x="221" y="5806"/>
                  <a:pt x="442" y="5806"/>
                </a:cubicBezTo>
                <a:lnTo>
                  <a:pt x="1702" y="5806"/>
                </a:lnTo>
                <a:lnTo>
                  <a:pt x="1702" y="10059"/>
                </a:lnTo>
                <a:cubicBezTo>
                  <a:pt x="1229" y="10216"/>
                  <a:pt x="883" y="10689"/>
                  <a:pt x="883" y="11256"/>
                </a:cubicBezTo>
                <a:lnTo>
                  <a:pt x="883" y="11729"/>
                </a:lnTo>
                <a:cubicBezTo>
                  <a:pt x="410" y="11886"/>
                  <a:pt x="64" y="12359"/>
                  <a:pt x="64" y="12894"/>
                </a:cubicBezTo>
                <a:lnTo>
                  <a:pt x="64" y="13713"/>
                </a:lnTo>
                <a:cubicBezTo>
                  <a:pt x="64" y="13965"/>
                  <a:pt x="253" y="14154"/>
                  <a:pt x="473" y="14154"/>
                </a:cubicBezTo>
                <a:lnTo>
                  <a:pt x="13768" y="14154"/>
                </a:lnTo>
                <a:cubicBezTo>
                  <a:pt x="13989" y="14154"/>
                  <a:pt x="14146" y="13965"/>
                  <a:pt x="14146" y="13713"/>
                </a:cubicBezTo>
                <a:lnTo>
                  <a:pt x="14146" y="12894"/>
                </a:lnTo>
                <a:cubicBezTo>
                  <a:pt x="14146" y="12359"/>
                  <a:pt x="13800" y="11918"/>
                  <a:pt x="13327" y="11729"/>
                </a:cubicBezTo>
                <a:lnTo>
                  <a:pt x="13327" y="11256"/>
                </a:lnTo>
                <a:cubicBezTo>
                  <a:pt x="13327" y="10689"/>
                  <a:pt x="12981" y="10248"/>
                  <a:pt x="12508" y="10059"/>
                </a:cubicBezTo>
                <a:lnTo>
                  <a:pt x="12508" y="5806"/>
                </a:lnTo>
                <a:lnTo>
                  <a:pt x="13768" y="5806"/>
                </a:lnTo>
                <a:cubicBezTo>
                  <a:pt x="13989" y="5806"/>
                  <a:pt x="14146" y="5617"/>
                  <a:pt x="14146" y="5396"/>
                </a:cubicBezTo>
                <a:lnTo>
                  <a:pt x="14146" y="4545"/>
                </a:lnTo>
                <a:cubicBezTo>
                  <a:pt x="14115" y="3915"/>
                  <a:pt x="13642" y="3380"/>
                  <a:pt x="13012" y="3348"/>
                </a:cubicBezTo>
                <a:lnTo>
                  <a:pt x="7247" y="72"/>
                </a:lnTo>
                <a:cubicBezTo>
                  <a:pt x="7200" y="24"/>
                  <a:pt x="7129" y="1"/>
                  <a:pt x="705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Управляющая кнопка: далее 1">
            <a:hlinkClick r:id="rId4" action="ppaction://hlinksldjump" highlightClick="1"/>
          </p:cNvPr>
          <p:cNvSpPr/>
          <p:nvPr/>
        </p:nvSpPr>
        <p:spPr>
          <a:xfrm>
            <a:off x="8100392" y="4518325"/>
            <a:ext cx="720080" cy="429689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"/>
    </mc:Choice>
    <mc:Fallback xmlns="">
      <p:transition spd="slow" advTm="795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7730" y="1275606"/>
            <a:ext cx="3784451" cy="2736304"/>
          </a:xfrm>
        </p:spPr>
        <p:txBody>
          <a:bodyPr/>
          <a:lstStyle/>
          <a:p>
            <a:pPr algn="l"/>
            <a:r>
              <a:rPr lang="ru-RU" sz="1600" dirty="0" smtClean="0"/>
              <a:t>Проблемный вопрос: архитектура нашего города глазами геометра.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0" dirty="0" smtClean="0"/>
              <a:t>Установлена связь геометрии и архитектуры, определены геометрические формы в зданиях нашего города. Учащийся выполнил проект собственного здания с использованием геометрических фигур</a:t>
            </a:r>
            <a:r>
              <a:rPr lang="en-GB" sz="1600" b="0" dirty="0"/>
              <a:t>.</a:t>
            </a:r>
            <a:endParaRPr lang="ru-RU" sz="16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8481" y="419433"/>
            <a:ext cx="2736304" cy="926569"/>
          </a:xfrm>
        </p:spPr>
        <p:txBody>
          <a:bodyPr/>
          <a:lstStyle/>
          <a:p>
            <a:pPr algn="ctr"/>
            <a:r>
              <a:rPr lang="ru-RU" sz="1400" b="1" dirty="0">
                <a:solidFill>
                  <a:schemeClr val="accent4">
                    <a:lumMod val="25000"/>
                  </a:schemeClr>
                </a:solidFill>
              </a:rPr>
              <a:t>Чертеж собственного здания</a:t>
            </a:r>
            <a:endParaRPr lang="ru-RU" sz="1400" b="1" dirty="0"/>
          </a:p>
        </p:txBody>
      </p:sp>
      <p:pic>
        <p:nvPicPr>
          <p:cNvPr id="4" name="Picture 2" descr="https://sun9-51.userapi.com/impg/1W45zmMpxbBoUuuF2m8LvwDB9h3QIP58Xylcjg/Qegu8UDg_8k.jpg?size=1280x960&amp;quality=96&amp;proxy=1&amp;sign=492ca81b23d79ad9297838d668ec46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/>
          <a:stretch/>
        </p:blipFill>
        <p:spPr bwMode="auto">
          <a:xfrm>
            <a:off x="395536" y="1059582"/>
            <a:ext cx="44421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9505;p70"/>
          <p:cNvGrpSpPr/>
          <p:nvPr/>
        </p:nvGrpSpPr>
        <p:grpSpPr>
          <a:xfrm>
            <a:off x="8313692" y="574484"/>
            <a:ext cx="308234" cy="308234"/>
            <a:chOff x="2081650" y="4993750"/>
            <a:chExt cx="483125" cy="483125"/>
          </a:xfrm>
        </p:grpSpPr>
        <p:sp>
          <p:nvSpPr>
            <p:cNvPr id="6" name="Google Shape;9506;p70">
              <a:hlinkClick r:id="rId3" action="ppaction://hlinksldjump"/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9507;p70">
              <a:hlinkClick r:id="rId3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3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"/>
    </mc:Choice>
    <mc:Fallback xmlns="">
      <p:transition spd="slow" advTm="939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613" y="357137"/>
            <a:ext cx="8136904" cy="602982"/>
          </a:xfrm>
        </p:spPr>
        <p:txBody>
          <a:bodyPr/>
          <a:lstStyle/>
          <a:p>
            <a:pPr algn="l"/>
            <a:r>
              <a:rPr lang="ru-RU" sz="2400" dirty="0"/>
              <a:t>Модели в стиле пространственного </a:t>
            </a:r>
            <a:r>
              <a:rPr lang="ru-RU" sz="2400" dirty="0" smtClean="0"/>
              <a:t>моделирования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1600" dirty="0" smtClean="0"/>
              <a:t>Геометрия и искусство. Оригами.</a:t>
            </a:r>
            <a:br>
              <a:rPr lang="ru-RU" sz="1600" dirty="0" smtClean="0"/>
            </a:br>
            <a:r>
              <a:rPr lang="ru-RU" sz="1600" dirty="0" smtClean="0"/>
              <a:t>Проблемный вопрос: существует ли </a:t>
            </a:r>
            <a:br>
              <a:rPr lang="ru-RU" sz="1600" dirty="0" smtClean="0"/>
            </a:br>
            <a:r>
              <a:rPr lang="ru-RU" sz="1600" dirty="0" smtClean="0"/>
              <a:t>связь между математикой и </a:t>
            </a:r>
            <a:br>
              <a:rPr lang="ru-RU" sz="1600" dirty="0" smtClean="0"/>
            </a:br>
            <a:r>
              <a:rPr lang="ru-RU" sz="1600" dirty="0" smtClean="0"/>
              <a:t>искусством? </a:t>
            </a:r>
            <a:br>
              <a:rPr lang="ru-RU" sz="1600" dirty="0" smtClean="0"/>
            </a:br>
            <a:endParaRPr lang="ru-RU" sz="2400" dirty="0"/>
          </a:p>
        </p:txBody>
      </p:sp>
      <p:pic>
        <p:nvPicPr>
          <p:cNvPr id="4" name="Рисунок 3" descr="https://sun9-69.userapi.com/impf/PD8ow9uIHZkGPNEo-cK4i2yJJMDBSsBoly7Wjg/bdJgoA6_C5o.jpg?size=1280x783&amp;quality=96&amp;sign=c34e16f3457f4063303572c9f6bc7f5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65" y="1851670"/>
            <a:ext cx="4248472" cy="2304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9505;p70"/>
          <p:cNvGrpSpPr/>
          <p:nvPr/>
        </p:nvGrpSpPr>
        <p:grpSpPr>
          <a:xfrm>
            <a:off x="8386320" y="504520"/>
            <a:ext cx="308234" cy="308234"/>
            <a:chOff x="2081650" y="4993750"/>
            <a:chExt cx="483125" cy="483125"/>
          </a:xfrm>
        </p:grpSpPr>
        <p:sp>
          <p:nvSpPr>
            <p:cNvPr id="6" name="Google Shape;9506;p70"/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9507;p70">
              <a:hlinkClick r:id="rId3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95535" y="2658436"/>
            <a:ext cx="406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verpass"/>
              </a:rPr>
              <a:t>Учащийся определил направления взаимосвязи науки и искусства (на примере пропорции, симметрии), проанализировал произведения искусства, рассмотрел геометрию, как теоретическую базу для создания произведений искусств. </a:t>
            </a:r>
          </a:p>
        </p:txBody>
      </p:sp>
    </p:spTree>
    <p:extLst>
      <p:ext uri="{BB962C8B-B14F-4D97-AF65-F5344CB8AC3E}">
        <p14:creationId xmlns:p14="http://schemas.microsoft.com/office/powerpoint/2010/main" val="16056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4"/>
    </mc:Choice>
    <mc:Fallback xmlns="">
      <p:transition spd="slow" advTm="1091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00467" y="575837"/>
            <a:ext cx="3906189" cy="2404769"/>
            <a:chOff x="0" y="0"/>
            <a:chExt cx="4880345" cy="2870791"/>
          </a:xfrm>
        </p:grpSpPr>
        <p:pic>
          <p:nvPicPr>
            <p:cNvPr id="5" name="Содержимое 3" descr="https://psv4.userapi.com/c834504/u51157491/docs/d4/6d00ab7ae1cd/Parket_3.png?extra=_tW0Dag-znA7o8auOVCbirCGWxEmE-FncKCjWkd8wHBq8gMfjmI1B7OLR_GhBiwOINem8DMO0wRLDYh4_9zwUKf2zFydG1INMZppbX0aRK3ImZ7gIFGDP3N9Zodxh6PqjES3uZHM9YdkiA"/>
            <p:cNvPicPr>
              <a:picLocks noGr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531089" cy="144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5" descr="https://psv4.userapi.com/c834602/u51157491/docs/d17/c3a71e5e5f17/pARKET_4.png?extra=RhHcOxLfnP0wy-PegqcwTgm1MEUiTbbpc0oPfMgFlrpaStH6ILvCa8WZkMC3svuOPzcyt05S_yD7dijil63is3AEujBnU-yNXTkK8cKKnCnjz4KIrjemifYjF0o3k3cn_0pJvt5dzYUXOA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1089" y="0"/>
              <a:ext cx="1679944" cy="1584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6" descr="https://psv4.userapi.com/c834500/u51157491/docs/d5/adc4d6bd7dc5/pARKET_5.png?extra=NG6TvtWkLrjB1biD2cY_d8ARnsoJq0xaVEBIF8Dz1Vr9YK8cjFrp9pNgNwLTqtFz8A5Gha9-T1FH5lxK0AeYDsYKKajm-e516FfJdK98MkRa_qelMf2qMShVajZEX3lz-7e9RfnB-inenQ"/>
            <p:cNvPicPr/>
            <p:nvPr/>
          </p:nvPicPr>
          <p:blipFill rotWithShape="1">
            <a:blip r:embed="rId4" cstate="print"/>
            <a:srcRect b="9036"/>
            <a:stretch/>
          </p:blipFill>
          <p:spPr bwMode="auto">
            <a:xfrm>
              <a:off x="3200400" y="0"/>
              <a:ext cx="1679945" cy="14353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 descr="https://psv4.userapi.com/c834702/u51157491/docs/d15/6bc93388dc02/pARKET_20.png?extra=aZNK5lp9ESdh9Ei38q5t96I3ZyCwxGi9HRzO748e7HdZ3QTZJhDKFiPxhSSVVAeKZGJGrQvrx7OR4CyGque-C7cPp35KKcLWnO0y1yoOZb19ZMQcn2GumyAu7k0nRcF_E9FVw6jfMP_Bpg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13591" y="1435396"/>
              <a:ext cx="1679944" cy="1414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8" descr="https://psv4.userapi.com/c834502/u51157491/docs/d15/75fef630588d/Parket_10.png?extra=VeMadIuyMEqP2C1Kthvu9SXUwc0lb7QiZWIUOm4JbSX1J7k8Rh8-GTZj7ffdYagQ6NlPmE3ROfIvaLorX3hLe5YlBxaGHIJysQIzsO3lDCqUBuIjRMqe-_kK9K1AxG4TxhntXauMXosWdg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4279" y="1435396"/>
              <a:ext cx="1679945" cy="1435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5913648" y="3161862"/>
            <a:ext cx="2513174" cy="1566467"/>
            <a:chOff x="0" y="0"/>
            <a:chExt cx="3314700" cy="214312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0"/>
              <a:ext cx="1304925" cy="1228725"/>
            </a:xfrm>
            <a:prstGeom prst="rect">
              <a:avLst/>
            </a:prstGeom>
            <a:noFill/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19050"/>
              <a:ext cx="1285875" cy="1209675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" y="19050"/>
              <a:ext cx="1285875" cy="1209675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7725"/>
              <a:ext cx="1362075" cy="1285875"/>
            </a:xfrm>
            <a:prstGeom prst="rect">
              <a:avLst/>
            </a:prstGeom>
            <a:noFill/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857250"/>
              <a:ext cx="1362075" cy="1285875"/>
            </a:xfrm>
            <a:prstGeom prst="rect">
              <a:avLst/>
            </a:prstGeom>
            <a:noFill/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625" y="857250"/>
              <a:ext cx="1362075" cy="1285875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4155232" y="3192472"/>
            <a:ext cx="9541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latin typeface="Overpass"/>
              </a:rPr>
              <a:t>Паркеты</a:t>
            </a:r>
            <a:endParaRPr lang="ru-RU" b="1" dirty="0">
              <a:solidFill>
                <a:schemeClr val="accent4">
                  <a:lumMod val="25000"/>
                </a:schemeClr>
              </a:solidFill>
              <a:latin typeface="Overpas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4099" y="2742544"/>
            <a:ext cx="14414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25000"/>
                  </a:schemeClr>
                </a:solidFill>
                <a:latin typeface="Overpass"/>
              </a:rPr>
              <a:t>Хор морячков</a:t>
            </a:r>
          </a:p>
        </p:txBody>
      </p:sp>
      <p:grpSp>
        <p:nvGrpSpPr>
          <p:cNvPr id="19" name="Google Shape;9505;p70"/>
          <p:cNvGrpSpPr/>
          <p:nvPr/>
        </p:nvGrpSpPr>
        <p:grpSpPr>
          <a:xfrm>
            <a:off x="8386320" y="504520"/>
            <a:ext cx="308234" cy="308234"/>
            <a:chOff x="2081650" y="4993750"/>
            <a:chExt cx="483125" cy="483125"/>
          </a:xfrm>
        </p:grpSpPr>
        <p:sp>
          <p:nvSpPr>
            <p:cNvPr id="20" name="Google Shape;9506;p70">
              <a:hlinkClick r:id="rId11" action="ppaction://hlinksldjump"/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" name="Google Shape;9507;p70">
              <a:hlinkClick r:id="rId11" action="ppaction://hlinksldjump"/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22" name="Picture 3"/>
          <p:cNvPicPr>
            <a:picLocks noGrp="1"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1818254"/>
            <a:ext cx="2160240" cy="27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06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"/>
    </mc:Choice>
    <mc:Fallback xmlns="">
      <p:transition spd="slow" advTm="501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755576" y="447422"/>
            <a:ext cx="7560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Завершением данной групповой проектной работы стала театрализованная постановка «Её величество – Геометрия» по мотиву сказки «Алиса в стране чудес», с которой учащиеся выступили на закрытии недели математики.</a:t>
            </a:r>
          </a:p>
        </p:txBody>
      </p:sp>
      <p:pic>
        <p:nvPicPr>
          <p:cNvPr id="1028" name="Picture 4" descr="https://sun9-71.userapi.com/impf/e1UdikNWnCxnkEMBg-1Dr_FTMa1FfR8L6aCYyA/ivuvCDIzzuE.jpg?size=780x1040&amp;quality=96&amp;sign=84e15a2a1133e31b44b8bc7f62ed49f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12331" r="-1615" b="-1406"/>
          <a:stretch/>
        </p:blipFill>
        <p:spPr bwMode="auto">
          <a:xfrm>
            <a:off x="395536" y="1451126"/>
            <a:ext cx="2701826" cy="320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8.userapi.com/impf/LVGqpEELHrzPlVpPRX6yWRSKtSbsSaVfUIwr5w/ULELdG2s4WI.jpg?size=780x1040&amp;quality=96&amp;sign=e1d35bd40c4478da3c8517b2516ed652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/>
          <a:stretch/>
        </p:blipFill>
        <p:spPr bwMode="auto">
          <a:xfrm>
            <a:off x="5659837" y="1451127"/>
            <a:ext cx="2800595" cy="320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5.userapi.com/impf/6pdEolJlhTZA6QApOs8ZqK5w5LVPVqi2xygW3A/hgWFy2BUHyc.jpg?size=780x1040&amp;quality=96&amp;sign=60bdc8453bc11927a5f449fe56653697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r="18793"/>
          <a:stretch/>
        </p:blipFill>
        <p:spPr bwMode="auto">
          <a:xfrm>
            <a:off x="3203848" y="1398540"/>
            <a:ext cx="2277323" cy="3189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4"/>
    </mc:Choice>
    <mc:Fallback xmlns="">
      <p:transition spd="slow" advTm="712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67002"/>
            <a:ext cx="8208912" cy="572700"/>
          </a:xfrm>
        </p:spPr>
        <p:txBody>
          <a:bodyPr/>
          <a:lstStyle/>
          <a:p>
            <a:r>
              <a:rPr lang="ru-RU" sz="1800" b="0" dirty="0" smtClean="0"/>
              <a:t>Таким </a:t>
            </a:r>
            <a:r>
              <a:rPr lang="ru-RU" sz="1800" b="0" dirty="0"/>
              <a:t>образом, математика дает широкое пространство для приобщения учащихся к проектной деятельности, побуждает у них желание заниматься исследовательской работой. Проектная деятельность является одним из эффективных средств, которое способствует творческому развитию учащихся и формированию их собственного мировоззрения, стимулирует потребность в самореализации, обеспечивает сочетание теоретического знания и практического опыта.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419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"/>
    </mc:Choice>
    <mc:Fallback xmlns="">
      <p:transition spd="slow" advTm="852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5004048" y="1418267"/>
            <a:ext cx="3137129" cy="5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dirty="0" smtClean="0"/>
              <a:t>Характеристика:</a:t>
            </a:r>
            <a:endParaRPr sz="1800" b="0" dirty="0"/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1"/>
          </p:nvPr>
        </p:nvSpPr>
        <p:spPr>
          <a:xfrm>
            <a:off x="5004048" y="1923678"/>
            <a:ext cx="3528392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Новизна;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Уникальность методов исследования;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Применимость в реальной жизни.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1800" dirty="0"/>
          </a:p>
        </p:txBody>
      </p:sp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 t="14956" r="1127" b="16215"/>
          <a:stretch/>
        </p:blipFill>
        <p:spPr>
          <a:xfrm>
            <a:off x="731108" y="699542"/>
            <a:ext cx="3504121" cy="36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>
            <a:spLocks noGrp="1"/>
          </p:cNvSpPr>
          <p:nvPr>
            <p:ph type="subTitle" idx="2"/>
          </p:nvPr>
        </p:nvSpPr>
        <p:spPr>
          <a:xfrm>
            <a:off x="5004048" y="627534"/>
            <a:ext cx="3050124" cy="648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Продукт проектной деятельности</a:t>
            </a:r>
            <a:endParaRPr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sv4.userapi.com/c856328/u189220020/docs/d13/1da660ce5141/1.png?extra=mds_UVyqMkP0QCAogyF-DJSTNxZy5xYyltmk8qRVWaeE1Tg9KyQ5teK9ooD-aOiriUFHToeqLjbYTNUc8S1tpGDzXlC7UY7ppORLrJzH4BJCT7oYlogWCPMzwiwKKHk0VaaSmrcFlyam4AU7cud1REJzB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472"/>
            <a:ext cx="3384376" cy="4575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5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"/>
    </mc:Choice>
    <mc:Fallback xmlns="">
      <p:transition spd="slow" advTm="172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903600"/>
            <a:ext cx="3744416" cy="1025700"/>
          </a:xfrm>
        </p:spPr>
        <p:txBody>
          <a:bodyPr/>
          <a:lstStyle/>
          <a:p>
            <a:pPr algn="ctr"/>
            <a:r>
              <a:rPr lang="ru-RU" sz="1800" dirty="0" smtClean="0"/>
              <a:t>Тема проекта должна </a:t>
            </a:r>
            <a:r>
              <a:rPr lang="ru-RU" sz="1800" dirty="0"/>
              <a:t>подчиняться некоторым </a:t>
            </a:r>
            <a:r>
              <a:rPr lang="ru-RU" sz="1800" dirty="0" smtClean="0"/>
              <a:t>правилам: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1851670"/>
            <a:ext cx="3528392" cy="2328900"/>
          </a:xfrm>
        </p:spPr>
        <p:txBody>
          <a:bodyPr/>
          <a:lstStyle/>
          <a:p>
            <a:pPr algn="just"/>
            <a:r>
              <a:rPr lang="ru-RU" sz="1800" dirty="0" smtClean="0"/>
              <a:t>- </a:t>
            </a:r>
            <a:r>
              <a:rPr lang="ru-RU" sz="1800" dirty="0"/>
              <a:t>быть интересной ученику, увлекать его;</a:t>
            </a:r>
          </a:p>
          <a:p>
            <a:pPr algn="just"/>
            <a:r>
              <a:rPr lang="ru-RU" sz="1800" dirty="0"/>
              <a:t>- соответствовать возрастным особенностям учащегося;</a:t>
            </a:r>
          </a:p>
          <a:p>
            <a:pPr algn="just"/>
            <a:r>
              <a:rPr lang="ru-RU" sz="1800" dirty="0"/>
              <a:t>- быть оригинальной и, желательно, объективно новой.</a:t>
            </a:r>
          </a:p>
          <a:p>
            <a:pPr algn="just"/>
            <a:endParaRPr lang="ru-RU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359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7"/>
    </mc:Choice>
    <mc:Fallback xmlns="">
      <p:transition spd="slow" advTm="69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6600"/>
            <a:ext cx="7848872" cy="572700"/>
          </a:xfrm>
        </p:spPr>
        <p:txBody>
          <a:bodyPr/>
          <a:lstStyle/>
          <a:p>
            <a:r>
              <a:rPr lang="ru-RU" sz="2000" i="1" dirty="0"/>
              <a:t>Основные этапы организации проектной деятельности учащихся: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75606"/>
            <a:ext cx="8136904" cy="33843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/>
              <a:t>1</a:t>
            </a:r>
            <a:r>
              <a:rPr lang="ru-RU" sz="2000" dirty="0"/>
              <a:t>. Подготовка к выполнению </a:t>
            </a:r>
            <a:r>
              <a:rPr lang="ru-RU" sz="2000" dirty="0" smtClean="0"/>
              <a:t>проекта.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2.Планирование </a:t>
            </a:r>
            <a:r>
              <a:rPr lang="ru-RU" sz="2000" dirty="0" smtClean="0"/>
              <a:t>работы.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3. </a:t>
            </a:r>
            <a:r>
              <a:rPr lang="ru-RU" sz="2000" dirty="0" smtClean="0"/>
              <a:t>Исследование.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4. Обобщение </a:t>
            </a:r>
            <a:r>
              <a:rPr lang="ru-RU" sz="2000" dirty="0" smtClean="0"/>
              <a:t>результатов.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5.  </a:t>
            </a:r>
            <a:r>
              <a:rPr lang="ru-RU" sz="2000" dirty="0" smtClean="0"/>
              <a:t>Презентация.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6.  Оценка результатов проектной деятельности и </a:t>
            </a:r>
            <a:r>
              <a:rPr lang="ru-RU" sz="2000" dirty="0" smtClean="0"/>
              <a:t>подведение.   </a:t>
            </a:r>
            <a:endParaRPr lang="ru-RU" sz="2000" dirty="0"/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895029"/>
            <a:ext cx="2088232" cy="2784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0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3"/>
    </mc:Choice>
    <mc:Fallback xmlns="">
      <p:transition spd="slow" advTm="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11560" y="1275606"/>
            <a:ext cx="3528392" cy="2737204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практические задания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практические задачи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проблемные </a:t>
            </a:r>
            <a:r>
              <a:rPr lang="ru-RU" dirty="0" smtClean="0"/>
              <a:t>вопросы                                                                                     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теоретические </a:t>
            </a:r>
            <a:r>
              <a:rPr lang="ru-RU" dirty="0"/>
              <a:t>задания </a:t>
            </a:r>
            <a:endParaRPr lang="ru-RU" dirty="0" smtClean="0"/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55526"/>
            <a:ext cx="3888432" cy="720080"/>
          </a:xfrm>
        </p:spPr>
        <p:txBody>
          <a:bodyPr/>
          <a:lstStyle/>
          <a:p>
            <a:r>
              <a:rPr lang="ru-RU" sz="1900" b="1" dirty="0"/>
              <a:t>Типы заданий, предлагаемых ученикам в ходе </a:t>
            </a:r>
            <a:r>
              <a:rPr lang="ru-RU" sz="1900" b="1" dirty="0" smtClean="0"/>
              <a:t>проекта:</a:t>
            </a:r>
            <a:endParaRPr lang="ru-RU" sz="19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1203598"/>
            <a:ext cx="40913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9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3"/>
    </mc:Choice>
    <mc:Fallback xmlns="">
      <p:transition spd="slow" advTm="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1492367"/>
            <a:ext cx="3888432" cy="2244134"/>
          </a:xfrm>
        </p:spPr>
        <p:txBody>
          <a:bodyPr/>
          <a:lstStyle/>
          <a:p>
            <a:r>
              <a:rPr lang="ru-RU" sz="1800" dirty="0" smtClean="0"/>
              <a:t>От выбора формы продукта зависит, насколько выполнение проекта будет интересным, представление проекта – ярким и обоснованным , а предложенные решения – успешными для решения выбранной проблемы.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93266" y="1275606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Иногда бывает, что форма продукта сразу обозначена в самой теме проекта. Например, «Изготовление прибора для определения расстояния до недоступного предмета». Но чаще всего выбор продукта – непростая творческая задача. Проект под названием: «Исследование влияния дизайна на продажи, охват аудитории » может завершиться защитой обыкновенного реферата, а может вылиться в подготовку  проекта, продуктом деятельности которого станет создание действующей фирмы.</a:t>
            </a:r>
          </a:p>
        </p:txBody>
      </p:sp>
    </p:spTree>
    <p:extLst>
      <p:ext uri="{BB962C8B-B14F-4D97-AF65-F5344CB8AC3E}">
        <p14:creationId xmlns:p14="http://schemas.microsoft.com/office/powerpoint/2010/main" val="28177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>
            <a:spLocks noGrp="1"/>
          </p:cNvSpPr>
          <p:nvPr>
            <p:ph type="title"/>
          </p:nvPr>
        </p:nvSpPr>
        <p:spPr>
          <a:xfrm>
            <a:off x="517800" y="456600"/>
            <a:ext cx="810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Классификация продуктов проектной деятельности, выполненные нашими учащимися</a:t>
            </a:r>
            <a:endParaRPr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3460761" y="1602999"/>
            <a:ext cx="747300" cy="747300"/>
          </a:xfrm>
          <a:prstGeom prst="ellipse">
            <a:avLst/>
          </a:prstGeom>
          <a:solidFill>
            <a:srgbClr val="D9E9E9"/>
          </a:solidFill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"/>
          <p:cNvSpPr/>
          <p:nvPr/>
        </p:nvSpPr>
        <p:spPr>
          <a:xfrm>
            <a:off x="5020311" y="1577077"/>
            <a:ext cx="747300" cy="747300"/>
          </a:xfrm>
          <a:prstGeom prst="ellipse">
            <a:avLst/>
          </a:prstGeom>
          <a:solidFill>
            <a:srgbClr val="D9E9E9"/>
          </a:solidFill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0"/>
          <p:cNvSpPr/>
          <p:nvPr/>
        </p:nvSpPr>
        <p:spPr>
          <a:xfrm>
            <a:off x="3460761" y="3201089"/>
            <a:ext cx="747300" cy="747300"/>
          </a:xfrm>
          <a:prstGeom prst="ellipse">
            <a:avLst/>
          </a:prstGeom>
          <a:solidFill>
            <a:srgbClr val="D9E9E9"/>
          </a:solidFill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4935939" y="3201089"/>
            <a:ext cx="747300" cy="747300"/>
          </a:xfrm>
          <a:prstGeom prst="ellipse">
            <a:avLst/>
          </a:prstGeom>
          <a:solidFill>
            <a:srgbClr val="D9E9E9"/>
          </a:solidFill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0"/>
          <p:cNvSpPr/>
          <p:nvPr/>
        </p:nvSpPr>
        <p:spPr>
          <a:xfrm>
            <a:off x="5255977" y="1847547"/>
            <a:ext cx="275968" cy="263098"/>
          </a:xfrm>
          <a:custGeom>
            <a:avLst/>
            <a:gdLst/>
            <a:ahLst/>
            <a:cxnLst/>
            <a:rect l="l" t="t" r="r" b="b"/>
            <a:pathLst>
              <a:path w="13107" h="12729" extrusionOk="0">
                <a:moveTo>
                  <a:pt x="10240" y="838"/>
                </a:moveTo>
                <a:cubicBezTo>
                  <a:pt x="10457" y="838"/>
                  <a:pt x="10681" y="882"/>
                  <a:pt x="10902" y="977"/>
                </a:cubicBezTo>
                <a:cubicBezTo>
                  <a:pt x="11752" y="1323"/>
                  <a:pt x="12130" y="2332"/>
                  <a:pt x="11784" y="3151"/>
                </a:cubicBezTo>
                <a:cubicBezTo>
                  <a:pt x="11505" y="3793"/>
                  <a:pt x="10877" y="4159"/>
                  <a:pt x="10226" y="4159"/>
                </a:cubicBezTo>
                <a:cubicBezTo>
                  <a:pt x="9920" y="4159"/>
                  <a:pt x="9609" y="4078"/>
                  <a:pt x="9326" y="3907"/>
                </a:cubicBezTo>
                <a:cubicBezTo>
                  <a:pt x="8917" y="3592"/>
                  <a:pt x="8602" y="3056"/>
                  <a:pt x="8602" y="2521"/>
                </a:cubicBezTo>
                <a:cubicBezTo>
                  <a:pt x="8627" y="1538"/>
                  <a:pt x="9377" y="838"/>
                  <a:pt x="10240" y="838"/>
                </a:cubicBezTo>
                <a:close/>
                <a:moveTo>
                  <a:pt x="11059" y="4852"/>
                </a:moveTo>
                <a:lnTo>
                  <a:pt x="11059" y="5990"/>
                </a:lnTo>
                <a:lnTo>
                  <a:pt x="10555" y="5514"/>
                </a:lnTo>
                <a:cubicBezTo>
                  <a:pt x="10476" y="5435"/>
                  <a:pt x="10366" y="5395"/>
                  <a:pt x="10256" y="5395"/>
                </a:cubicBezTo>
                <a:cubicBezTo>
                  <a:pt x="10146" y="5395"/>
                  <a:pt x="10035" y="5435"/>
                  <a:pt x="9957" y="5514"/>
                </a:cubicBezTo>
                <a:lnTo>
                  <a:pt x="9421" y="6049"/>
                </a:lnTo>
                <a:lnTo>
                  <a:pt x="9421" y="4852"/>
                </a:lnTo>
                <a:cubicBezTo>
                  <a:pt x="9673" y="4946"/>
                  <a:pt x="9949" y="4994"/>
                  <a:pt x="10228" y="4994"/>
                </a:cubicBezTo>
                <a:cubicBezTo>
                  <a:pt x="10508" y="4994"/>
                  <a:pt x="10791" y="4946"/>
                  <a:pt x="11059" y="4852"/>
                </a:cubicBezTo>
                <a:close/>
                <a:moveTo>
                  <a:pt x="11847" y="11027"/>
                </a:moveTo>
                <a:cubicBezTo>
                  <a:pt x="11658" y="11531"/>
                  <a:pt x="11217" y="11846"/>
                  <a:pt x="10681" y="11846"/>
                </a:cubicBezTo>
                <a:lnTo>
                  <a:pt x="3782" y="11846"/>
                </a:lnTo>
                <a:cubicBezTo>
                  <a:pt x="3971" y="11625"/>
                  <a:pt x="4097" y="11342"/>
                  <a:pt x="4128" y="11027"/>
                </a:cubicBezTo>
                <a:close/>
                <a:moveTo>
                  <a:pt x="8444" y="851"/>
                </a:moveTo>
                <a:cubicBezTo>
                  <a:pt x="7531" y="1890"/>
                  <a:pt x="7594" y="3466"/>
                  <a:pt x="8633" y="4379"/>
                </a:cubicBezTo>
                <a:lnTo>
                  <a:pt x="8633" y="7089"/>
                </a:lnTo>
                <a:cubicBezTo>
                  <a:pt x="8633" y="7246"/>
                  <a:pt x="8759" y="7404"/>
                  <a:pt x="8854" y="7467"/>
                </a:cubicBezTo>
                <a:cubicBezTo>
                  <a:pt x="8916" y="7504"/>
                  <a:pt x="8978" y="7522"/>
                  <a:pt x="9038" y="7522"/>
                </a:cubicBezTo>
                <a:cubicBezTo>
                  <a:pt x="9131" y="7522"/>
                  <a:pt x="9219" y="7480"/>
                  <a:pt x="9295" y="7404"/>
                </a:cubicBezTo>
                <a:lnTo>
                  <a:pt x="10240" y="6459"/>
                </a:lnTo>
                <a:lnTo>
                  <a:pt x="10240" y="10271"/>
                </a:lnTo>
                <a:lnTo>
                  <a:pt x="3782" y="10271"/>
                </a:lnTo>
                <a:cubicBezTo>
                  <a:pt x="3752" y="10262"/>
                  <a:pt x="3724" y="10258"/>
                  <a:pt x="3697" y="10258"/>
                </a:cubicBezTo>
                <a:cubicBezTo>
                  <a:pt x="3522" y="10258"/>
                  <a:pt x="3404" y="10426"/>
                  <a:pt x="3404" y="10617"/>
                </a:cubicBezTo>
                <a:cubicBezTo>
                  <a:pt x="3404" y="11331"/>
                  <a:pt x="2805" y="11880"/>
                  <a:pt x="2143" y="11880"/>
                </a:cubicBezTo>
                <a:cubicBezTo>
                  <a:pt x="1987" y="11880"/>
                  <a:pt x="1827" y="11849"/>
                  <a:pt x="1671" y="11783"/>
                </a:cubicBezTo>
                <a:cubicBezTo>
                  <a:pt x="1293" y="11625"/>
                  <a:pt x="1072" y="11342"/>
                  <a:pt x="946" y="10995"/>
                </a:cubicBezTo>
                <a:cubicBezTo>
                  <a:pt x="883" y="10743"/>
                  <a:pt x="915" y="10617"/>
                  <a:pt x="915" y="10302"/>
                </a:cubicBezTo>
                <a:lnTo>
                  <a:pt x="915" y="851"/>
                </a:lnTo>
                <a:close/>
                <a:moveTo>
                  <a:pt x="442" y="0"/>
                </a:moveTo>
                <a:cubicBezTo>
                  <a:pt x="190" y="0"/>
                  <a:pt x="1" y="189"/>
                  <a:pt x="1" y="441"/>
                </a:cubicBezTo>
                <a:lnTo>
                  <a:pt x="1" y="10617"/>
                </a:lnTo>
                <a:cubicBezTo>
                  <a:pt x="1" y="11783"/>
                  <a:pt x="946" y="12728"/>
                  <a:pt x="2080" y="12728"/>
                </a:cubicBezTo>
                <a:lnTo>
                  <a:pt x="10650" y="12728"/>
                </a:lnTo>
                <a:cubicBezTo>
                  <a:pt x="11784" y="12728"/>
                  <a:pt x="12729" y="11783"/>
                  <a:pt x="12729" y="10617"/>
                </a:cubicBezTo>
                <a:cubicBezTo>
                  <a:pt x="12760" y="10397"/>
                  <a:pt x="12571" y="10208"/>
                  <a:pt x="12319" y="10208"/>
                </a:cubicBezTo>
                <a:lnTo>
                  <a:pt x="11122" y="10208"/>
                </a:lnTo>
                <a:lnTo>
                  <a:pt x="11122" y="7215"/>
                </a:lnTo>
                <a:lnTo>
                  <a:pt x="11217" y="7309"/>
                </a:lnTo>
                <a:cubicBezTo>
                  <a:pt x="11301" y="7393"/>
                  <a:pt x="11413" y="7435"/>
                  <a:pt x="11515" y="7435"/>
                </a:cubicBezTo>
                <a:cubicBezTo>
                  <a:pt x="11567" y="7435"/>
                  <a:pt x="11616" y="7425"/>
                  <a:pt x="11658" y="7404"/>
                </a:cubicBezTo>
                <a:cubicBezTo>
                  <a:pt x="11815" y="7309"/>
                  <a:pt x="11910" y="7215"/>
                  <a:pt x="11910" y="6994"/>
                </a:cubicBezTo>
                <a:lnTo>
                  <a:pt x="11910" y="4285"/>
                </a:lnTo>
                <a:cubicBezTo>
                  <a:pt x="13107" y="3214"/>
                  <a:pt x="12950" y="1292"/>
                  <a:pt x="11626" y="378"/>
                </a:cubicBezTo>
                <a:cubicBezTo>
                  <a:pt x="11437" y="221"/>
                  <a:pt x="11154" y="126"/>
                  <a:pt x="10902" y="63"/>
                </a:cubicBezTo>
                <a:cubicBezTo>
                  <a:pt x="10839" y="0"/>
                  <a:pt x="10744" y="0"/>
                  <a:pt x="106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3703396" y="3441184"/>
            <a:ext cx="262051" cy="267104"/>
          </a:xfrm>
          <a:custGeom>
            <a:avLst/>
            <a:gdLst/>
            <a:ahLst/>
            <a:cxnLst/>
            <a:rect l="l" t="t" r="r" b="b"/>
            <a:pathLst>
              <a:path w="12446" h="12686" extrusionOk="0">
                <a:moveTo>
                  <a:pt x="6176" y="808"/>
                </a:moveTo>
                <a:cubicBezTo>
                  <a:pt x="6428" y="808"/>
                  <a:pt x="6554" y="997"/>
                  <a:pt x="6554" y="1249"/>
                </a:cubicBezTo>
                <a:cubicBezTo>
                  <a:pt x="6554" y="1497"/>
                  <a:pt x="6359" y="1667"/>
                  <a:pt x="6153" y="1667"/>
                </a:cubicBezTo>
                <a:cubicBezTo>
                  <a:pt x="6097" y="1667"/>
                  <a:pt x="6041" y="1654"/>
                  <a:pt x="5987" y="1627"/>
                </a:cubicBezTo>
                <a:cubicBezTo>
                  <a:pt x="5829" y="1564"/>
                  <a:pt x="5735" y="1438"/>
                  <a:pt x="5735" y="1249"/>
                </a:cubicBezTo>
                <a:cubicBezTo>
                  <a:pt x="5766" y="997"/>
                  <a:pt x="5924" y="808"/>
                  <a:pt x="6176" y="808"/>
                </a:cubicBezTo>
                <a:close/>
                <a:moveTo>
                  <a:pt x="1986" y="2541"/>
                </a:moveTo>
                <a:lnTo>
                  <a:pt x="3088" y="5755"/>
                </a:lnTo>
                <a:lnTo>
                  <a:pt x="946" y="5755"/>
                </a:lnTo>
                <a:lnTo>
                  <a:pt x="1986" y="2541"/>
                </a:lnTo>
                <a:close/>
                <a:moveTo>
                  <a:pt x="10303" y="2541"/>
                </a:moveTo>
                <a:lnTo>
                  <a:pt x="11374" y="5755"/>
                </a:lnTo>
                <a:lnTo>
                  <a:pt x="9200" y="5755"/>
                </a:lnTo>
                <a:lnTo>
                  <a:pt x="10303" y="2541"/>
                </a:lnTo>
                <a:close/>
                <a:moveTo>
                  <a:pt x="3183" y="6605"/>
                </a:moveTo>
                <a:cubicBezTo>
                  <a:pt x="3025" y="7109"/>
                  <a:pt x="2584" y="7424"/>
                  <a:pt x="2049" y="7424"/>
                </a:cubicBezTo>
                <a:cubicBezTo>
                  <a:pt x="1481" y="7424"/>
                  <a:pt x="1040" y="7078"/>
                  <a:pt x="851" y="6605"/>
                </a:cubicBezTo>
                <a:close/>
                <a:moveTo>
                  <a:pt x="11437" y="6605"/>
                </a:moveTo>
                <a:cubicBezTo>
                  <a:pt x="11279" y="7109"/>
                  <a:pt x="10870" y="7424"/>
                  <a:pt x="10303" y="7424"/>
                </a:cubicBezTo>
                <a:cubicBezTo>
                  <a:pt x="9767" y="7424"/>
                  <a:pt x="9326" y="7078"/>
                  <a:pt x="9137" y="6605"/>
                </a:cubicBezTo>
                <a:close/>
                <a:moveTo>
                  <a:pt x="6617" y="2415"/>
                </a:moveTo>
                <a:lnTo>
                  <a:pt x="6617" y="8558"/>
                </a:lnTo>
                <a:lnTo>
                  <a:pt x="5766" y="8558"/>
                </a:lnTo>
                <a:lnTo>
                  <a:pt x="5766" y="2415"/>
                </a:lnTo>
                <a:cubicBezTo>
                  <a:pt x="5908" y="2462"/>
                  <a:pt x="6050" y="2486"/>
                  <a:pt x="6191" y="2486"/>
                </a:cubicBezTo>
                <a:cubicBezTo>
                  <a:pt x="6333" y="2486"/>
                  <a:pt x="6475" y="2462"/>
                  <a:pt x="6617" y="2415"/>
                </a:cubicBezTo>
                <a:close/>
                <a:moveTo>
                  <a:pt x="8255" y="9346"/>
                </a:moveTo>
                <a:lnTo>
                  <a:pt x="8255" y="10165"/>
                </a:lnTo>
                <a:lnTo>
                  <a:pt x="4128" y="10165"/>
                </a:lnTo>
                <a:lnTo>
                  <a:pt x="4128" y="9346"/>
                </a:lnTo>
                <a:close/>
                <a:moveTo>
                  <a:pt x="9074" y="11016"/>
                </a:moveTo>
                <a:lnTo>
                  <a:pt x="9074" y="11835"/>
                </a:lnTo>
                <a:lnTo>
                  <a:pt x="3309" y="11835"/>
                </a:lnTo>
                <a:lnTo>
                  <a:pt x="3309" y="11016"/>
                </a:lnTo>
                <a:close/>
                <a:moveTo>
                  <a:pt x="6265" y="1"/>
                </a:moveTo>
                <a:cubicBezTo>
                  <a:pt x="5747" y="1"/>
                  <a:pt x="5253" y="326"/>
                  <a:pt x="5073" y="840"/>
                </a:cubicBezTo>
                <a:lnTo>
                  <a:pt x="1292" y="840"/>
                </a:lnTo>
                <a:cubicBezTo>
                  <a:pt x="1103" y="840"/>
                  <a:pt x="914" y="997"/>
                  <a:pt x="851" y="1186"/>
                </a:cubicBezTo>
                <a:cubicBezTo>
                  <a:pt x="820" y="1438"/>
                  <a:pt x="1009" y="1659"/>
                  <a:pt x="1261" y="1659"/>
                </a:cubicBezTo>
                <a:lnTo>
                  <a:pt x="1481" y="1659"/>
                </a:lnTo>
                <a:cubicBezTo>
                  <a:pt x="30" y="6044"/>
                  <a:pt x="1" y="6133"/>
                  <a:pt x="1" y="6133"/>
                </a:cubicBezTo>
                <a:lnTo>
                  <a:pt x="1" y="6133"/>
                </a:lnTo>
                <a:cubicBezTo>
                  <a:pt x="1" y="6133"/>
                  <a:pt x="1" y="6133"/>
                  <a:pt x="1" y="6133"/>
                </a:cubicBezTo>
                <a:lnTo>
                  <a:pt x="1" y="6196"/>
                </a:lnTo>
                <a:cubicBezTo>
                  <a:pt x="1" y="6479"/>
                  <a:pt x="64" y="6763"/>
                  <a:pt x="158" y="6983"/>
                </a:cubicBezTo>
                <a:cubicBezTo>
                  <a:pt x="464" y="7784"/>
                  <a:pt x="1229" y="8250"/>
                  <a:pt x="2042" y="8250"/>
                </a:cubicBezTo>
                <a:cubicBezTo>
                  <a:pt x="2317" y="8250"/>
                  <a:pt x="2597" y="8197"/>
                  <a:pt x="2868" y="8086"/>
                </a:cubicBezTo>
                <a:cubicBezTo>
                  <a:pt x="3403" y="7865"/>
                  <a:pt x="3844" y="7393"/>
                  <a:pt x="4033" y="6794"/>
                </a:cubicBezTo>
                <a:cubicBezTo>
                  <a:pt x="4128" y="6542"/>
                  <a:pt x="4159" y="6290"/>
                  <a:pt x="4128" y="6164"/>
                </a:cubicBezTo>
                <a:lnTo>
                  <a:pt x="4128" y="6038"/>
                </a:lnTo>
                <a:cubicBezTo>
                  <a:pt x="4128" y="6007"/>
                  <a:pt x="2679" y="1659"/>
                  <a:pt x="2679" y="1627"/>
                </a:cubicBezTo>
                <a:lnTo>
                  <a:pt x="4978" y="1627"/>
                </a:lnTo>
                <a:lnTo>
                  <a:pt x="4978" y="8527"/>
                </a:lnTo>
                <a:lnTo>
                  <a:pt x="3781" y="8527"/>
                </a:lnTo>
                <a:cubicBezTo>
                  <a:pt x="3529" y="8527"/>
                  <a:pt x="3340" y="8716"/>
                  <a:pt x="3340" y="8968"/>
                </a:cubicBezTo>
                <a:lnTo>
                  <a:pt x="3340" y="10165"/>
                </a:lnTo>
                <a:lnTo>
                  <a:pt x="2931" y="10165"/>
                </a:lnTo>
                <a:cubicBezTo>
                  <a:pt x="2710" y="10165"/>
                  <a:pt x="2521" y="10386"/>
                  <a:pt x="2521" y="10606"/>
                </a:cubicBezTo>
                <a:lnTo>
                  <a:pt x="2521" y="12245"/>
                </a:lnTo>
                <a:cubicBezTo>
                  <a:pt x="2521" y="12497"/>
                  <a:pt x="2710" y="12686"/>
                  <a:pt x="2931" y="12686"/>
                </a:cubicBezTo>
                <a:lnTo>
                  <a:pt x="9547" y="12686"/>
                </a:lnTo>
                <a:cubicBezTo>
                  <a:pt x="9673" y="12686"/>
                  <a:pt x="9767" y="12654"/>
                  <a:pt x="9830" y="12560"/>
                </a:cubicBezTo>
                <a:cubicBezTo>
                  <a:pt x="9925" y="12497"/>
                  <a:pt x="9956" y="12371"/>
                  <a:pt x="9956" y="12308"/>
                </a:cubicBezTo>
                <a:lnTo>
                  <a:pt x="9956" y="10638"/>
                </a:lnTo>
                <a:cubicBezTo>
                  <a:pt x="9956" y="10417"/>
                  <a:pt x="9767" y="10228"/>
                  <a:pt x="9515" y="10228"/>
                </a:cubicBezTo>
                <a:lnTo>
                  <a:pt x="9137" y="10228"/>
                </a:lnTo>
                <a:lnTo>
                  <a:pt x="9137" y="8968"/>
                </a:lnTo>
                <a:cubicBezTo>
                  <a:pt x="9137" y="8716"/>
                  <a:pt x="8917" y="8527"/>
                  <a:pt x="8696" y="8527"/>
                </a:cubicBezTo>
                <a:lnTo>
                  <a:pt x="7467" y="8527"/>
                </a:lnTo>
                <a:lnTo>
                  <a:pt x="7467" y="1627"/>
                </a:lnTo>
                <a:lnTo>
                  <a:pt x="9799" y="1627"/>
                </a:lnTo>
                <a:cubicBezTo>
                  <a:pt x="9799" y="1659"/>
                  <a:pt x="8350" y="6038"/>
                  <a:pt x="8350" y="6070"/>
                </a:cubicBezTo>
                <a:lnTo>
                  <a:pt x="8350" y="6164"/>
                </a:lnTo>
                <a:lnTo>
                  <a:pt x="8350" y="6227"/>
                </a:lnTo>
                <a:cubicBezTo>
                  <a:pt x="8350" y="6952"/>
                  <a:pt x="8696" y="7550"/>
                  <a:pt x="9232" y="7928"/>
                </a:cubicBezTo>
                <a:cubicBezTo>
                  <a:pt x="9601" y="8178"/>
                  <a:pt x="10011" y="8295"/>
                  <a:pt x="10411" y="8295"/>
                </a:cubicBezTo>
                <a:cubicBezTo>
                  <a:pt x="11275" y="8295"/>
                  <a:pt x="12092" y="7751"/>
                  <a:pt x="12351" y="6826"/>
                </a:cubicBezTo>
                <a:cubicBezTo>
                  <a:pt x="12382" y="6637"/>
                  <a:pt x="12445" y="6448"/>
                  <a:pt x="12445" y="6227"/>
                </a:cubicBezTo>
                <a:cubicBezTo>
                  <a:pt x="12382" y="6164"/>
                  <a:pt x="12351" y="6133"/>
                  <a:pt x="12351" y="6070"/>
                </a:cubicBezTo>
                <a:lnTo>
                  <a:pt x="10901" y="1659"/>
                </a:lnTo>
                <a:lnTo>
                  <a:pt x="11153" y="1659"/>
                </a:lnTo>
                <a:cubicBezTo>
                  <a:pt x="11342" y="1659"/>
                  <a:pt x="11532" y="1501"/>
                  <a:pt x="11563" y="1312"/>
                </a:cubicBezTo>
                <a:cubicBezTo>
                  <a:pt x="11626" y="1092"/>
                  <a:pt x="11406" y="840"/>
                  <a:pt x="11185" y="840"/>
                </a:cubicBezTo>
                <a:lnTo>
                  <a:pt x="7404" y="840"/>
                </a:lnTo>
                <a:cubicBezTo>
                  <a:pt x="7278" y="462"/>
                  <a:pt x="6963" y="178"/>
                  <a:pt x="6617" y="52"/>
                </a:cubicBezTo>
                <a:cubicBezTo>
                  <a:pt x="6501" y="17"/>
                  <a:pt x="6382" y="1"/>
                  <a:pt x="62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40"/>
          <p:cNvSpPr txBox="1">
            <a:spLocks noGrp="1"/>
          </p:cNvSpPr>
          <p:nvPr>
            <p:ph type="subTitle" idx="7"/>
          </p:nvPr>
        </p:nvSpPr>
        <p:spPr>
          <a:xfrm>
            <a:off x="6012160" y="3349400"/>
            <a:ext cx="2520040" cy="450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Творческие работы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0" name="Google Shape;370;p40"/>
          <p:cNvSpPr txBox="1">
            <a:spLocks noGrp="1"/>
          </p:cNvSpPr>
          <p:nvPr>
            <p:ph type="subTitle" idx="1"/>
          </p:nvPr>
        </p:nvSpPr>
        <p:spPr>
          <a:xfrm>
            <a:off x="467544" y="3245707"/>
            <a:ext cx="2677329" cy="494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Материальные объекты 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1" name="Google Shape;371;p40"/>
          <p:cNvSpPr txBox="1">
            <a:spLocks noGrp="1"/>
          </p:cNvSpPr>
          <p:nvPr>
            <p:ph type="subTitle" idx="3"/>
          </p:nvPr>
        </p:nvSpPr>
        <p:spPr>
          <a:xfrm>
            <a:off x="467544" y="1762737"/>
            <a:ext cx="2677106" cy="463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Письменные работы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2" name="Google Shape;372;p40"/>
          <p:cNvSpPr txBox="1">
            <a:spLocks noGrp="1"/>
          </p:cNvSpPr>
          <p:nvPr>
            <p:ph type="subTitle" idx="5"/>
          </p:nvPr>
        </p:nvSpPr>
        <p:spPr>
          <a:xfrm>
            <a:off x="5940152" y="1813479"/>
            <a:ext cx="2736304" cy="480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Отчетные материалы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Google Shape;9574;p71"/>
          <p:cNvSpPr/>
          <p:nvPr/>
        </p:nvSpPr>
        <p:spPr>
          <a:xfrm>
            <a:off x="3675466" y="1847547"/>
            <a:ext cx="317909" cy="206361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5F7D95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5" name="Google Shape;9610;p71"/>
          <p:cNvGrpSpPr/>
          <p:nvPr/>
        </p:nvGrpSpPr>
        <p:grpSpPr>
          <a:xfrm>
            <a:off x="5127463" y="3439036"/>
            <a:ext cx="347180" cy="300290"/>
            <a:chOff x="-37190575" y="1951325"/>
            <a:chExt cx="324525" cy="315875"/>
          </a:xfrm>
        </p:grpSpPr>
        <p:sp>
          <p:nvSpPr>
            <p:cNvPr id="26" name="Google Shape;9611;p71"/>
            <p:cNvSpPr/>
            <p:nvPr/>
          </p:nvSpPr>
          <p:spPr>
            <a:xfrm>
              <a:off x="-37190575" y="1951325"/>
              <a:ext cx="324525" cy="315875"/>
            </a:xfrm>
            <a:custGeom>
              <a:avLst/>
              <a:gdLst/>
              <a:ahLst/>
              <a:cxnLst/>
              <a:rect l="l" t="t" r="r" b="b"/>
              <a:pathLst>
                <a:path w="12981" h="12635" extrusionOk="0">
                  <a:moveTo>
                    <a:pt x="6693" y="790"/>
                  </a:moveTo>
                  <a:cubicBezTo>
                    <a:pt x="8301" y="790"/>
                    <a:pt x="9913" y="1489"/>
                    <a:pt x="11028" y="2868"/>
                  </a:cubicBezTo>
                  <a:cubicBezTo>
                    <a:pt x="11752" y="3813"/>
                    <a:pt x="12193" y="5010"/>
                    <a:pt x="12193" y="6270"/>
                  </a:cubicBezTo>
                  <a:cubicBezTo>
                    <a:pt x="12162" y="7058"/>
                    <a:pt x="11563" y="7593"/>
                    <a:pt x="10870" y="7593"/>
                  </a:cubicBezTo>
                  <a:lnTo>
                    <a:pt x="10019" y="7593"/>
                  </a:lnTo>
                  <a:cubicBezTo>
                    <a:pt x="8854" y="7593"/>
                    <a:pt x="7940" y="8539"/>
                    <a:pt x="7940" y="9704"/>
                  </a:cubicBezTo>
                  <a:lnTo>
                    <a:pt x="7940" y="10523"/>
                  </a:lnTo>
                  <a:cubicBezTo>
                    <a:pt x="7940" y="11216"/>
                    <a:pt x="7404" y="11784"/>
                    <a:pt x="6680" y="11815"/>
                  </a:cubicBezTo>
                  <a:cubicBezTo>
                    <a:pt x="6239" y="11815"/>
                    <a:pt x="5892" y="11784"/>
                    <a:pt x="5420" y="11658"/>
                  </a:cubicBezTo>
                  <a:cubicBezTo>
                    <a:pt x="3844" y="11311"/>
                    <a:pt x="2490" y="10208"/>
                    <a:pt x="1765" y="8791"/>
                  </a:cubicBezTo>
                  <a:cubicBezTo>
                    <a:pt x="536" y="6428"/>
                    <a:pt x="1261" y="3340"/>
                    <a:pt x="3624" y="1733"/>
                  </a:cubicBezTo>
                  <a:cubicBezTo>
                    <a:pt x="4545" y="1102"/>
                    <a:pt x="5618" y="790"/>
                    <a:pt x="6693" y="790"/>
                  </a:cubicBezTo>
                  <a:close/>
                  <a:moveTo>
                    <a:pt x="6648" y="1"/>
                  </a:moveTo>
                  <a:cubicBezTo>
                    <a:pt x="4474" y="1"/>
                    <a:pt x="2553" y="1103"/>
                    <a:pt x="1419" y="2805"/>
                  </a:cubicBezTo>
                  <a:cubicBezTo>
                    <a:pt x="95" y="4726"/>
                    <a:pt x="1" y="7215"/>
                    <a:pt x="1009" y="9169"/>
                  </a:cubicBezTo>
                  <a:cubicBezTo>
                    <a:pt x="2080" y="11216"/>
                    <a:pt x="4191" y="12634"/>
                    <a:pt x="6680" y="12634"/>
                  </a:cubicBezTo>
                  <a:cubicBezTo>
                    <a:pt x="7814" y="12634"/>
                    <a:pt x="8791" y="11689"/>
                    <a:pt x="8791" y="10523"/>
                  </a:cubicBezTo>
                  <a:lnTo>
                    <a:pt x="8791" y="9704"/>
                  </a:lnTo>
                  <a:cubicBezTo>
                    <a:pt x="8791" y="8980"/>
                    <a:pt x="9358" y="8444"/>
                    <a:pt x="10019" y="8444"/>
                  </a:cubicBezTo>
                  <a:lnTo>
                    <a:pt x="10870" y="8444"/>
                  </a:lnTo>
                  <a:cubicBezTo>
                    <a:pt x="12004" y="8444"/>
                    <a:pt x="12981" y="7499"/>
                    <a:pt x="12981" y="6333"/>
                  </a:cubicBezTo>
                  <a:cubicBezTo>
                    <a:pt x="12981" y="2962"/>
                    <a:pt x="10240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612;p71"/>
            <p:cNvSpPr/>
            <p:nvPr/>
          </p:nvSpPr>
          <p:spPr>
            <a:xfrm>
              <a:off x="-37081875" y="2162600"/>
              <a:ext cx="72475" cy="63100"/>
            </a:xfrm>
            <a:custGeom>
              <a:avLst/>
              <a:gdLst/>
              <a:ahLst/>
              <a:cxnLst/>
              <a:rect l="l" t="t" r="r" b="b"/>
              <a:pathLst>
                <a:path w="2899" h="2524" extrusionOk="0">
                  <a:moveTo>
                    <a:pt x="1418" y="812"/>
                  </a:moveTo>
                  <a:cubicBezTo>
                    <a:pt x="1670" y="812"/>
                    <a:pt x="1859" y="1001"/>
                    <a:pt x="1859" y="1253"/>
                  </a:cubicBezTo>
                  <a:cubicBezTo>
                    <a:pt x="1859" y="1474"/>
                    <a:pt x="1670" y="1663"/>
                    <a:pt x="1418" y="1663"/>
                  </a:cubicBezTo>
                  <a:cubicBezTo>
                    <a:pt x="1198" y="1663"/>
                    <a:pt x="1009" y="1474"/>
                    <a:pt x="1009" y="1253"/>
                  </a:cubicBezTo>
                  <a:cubicBezTo>
                    <a:pt x="1009" y="1001"/>
                    <a:pt x="1198" y="812"/>
                    <a:pt x="1418" y="812"/>
                  </a:cubicBezTo>
                  <a:close/>
                  <a:moveTo>
                    <a:pt x="1405" y="0"/>
                  </a:moveTo>
                  <a:cubicBezTo>
                    <a:pt x="1250" y="0"/>
                    <a:pt x="1094" y="28"/>
                    <a:pt x="946" y="88"/>
                  </a:cubicBezTo>
                  <a:cubicBezTo>
                    <a:pt x="316" y="371"/>
                    <a:pt x="0" y="1127"/>
                    <a:pt x="284" y="1757"/>
                  </a:cubicBezTo>
                  <a:cubicBezTo>
                    <a:pt x="496" y="2229"/>
                    <a:pt x="973" y="2524"/>
                    <a:pt x="1463" y="2524"/>
                  </a:cubicBezTo>
                  <a:cubicBezTo>
                    <a:pt x="1628" y="2524"/>
                    <a:pt x="1795" y="2490"/>
                    <a:pt x="1954" y="2419"/>
                  </a:cubicBezTo>
                  <a:cubicBezTo>
                    <a:pt x="2584" y="2135"/>
                    <a:pt x="2899" y="1379"/>
                    <a:pt x="2615" y="749"/>
                  </a:cubicBezTo>
                  <a:cubicBezTo>
                    <a:pt x="2399" y="292"/>
                    <a:pt x="1907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613;p71"/>
            <p:cNvSpPr/>
            <p:nvPr/>
          </p:nvSpPr>
          <p:spPr>
            <a:xfrm>
              <a:off x="-37144875" y="2099025"/>
              <a:ext cx="72475" cy="62875"/>
            </a:xfrm>
            <a:custGeom>
              <a:avLst/>
              <a:gdLst/>
              <a:ahLst/>
              <a:cxnLst/>
              <a:rect l="l" t="t" r="r" b="b"/>
              <a:pathLst>
                <a:path w="2899" h="2515" extrusionOk="0">
                  <a:moveTo>
                    <a:pt x="1418" y="835"/>
                  </a:moveTo>
                  <a:cubicBezTo>
                    <a:pt x="1670" y="835"/>
                    <a:pt x="1859" y="1024"/>
                    <a:pt x="1859" y="1276"/>
                  </a:cubicBezTo>
                  <a:cubicBezTo>
                    <a:pt x="1859" y="1496"/>
                    <a:pt x="1670" y="1685"/>
                    <a:pt x="1418" y="1685"/>
                  </a:cubicBezTo>
                  <a:cubicBezTo>
                    <a:pt x="1197" y="1685"/>
                    <a:pt x="1008" y="1496"/>
                    <a:pt x="1008" y="1276"/>
                  </a:cubicBezTo>
                  <a:cubicBezTo>
                    <a:pt x="1008" y="1024"/>
                    <a:pt x="1197" y="835"/>
                    <a:pt x="1418" y="835"/>
                  </a:cubicBezTo>
                  <a:close/>
                  <a:moveTo>
                    <a:pt x="1411" y="0"/>
                  </a:moveTo>
                  <a:cubicBezTo>
                    <a:pt x="1254" y="0"/>
                    <a:pt x="1096" y="26"/>
                    <a:pt x="945" y="79"/>
                  </a:cubicBezTo>
                  <a:cubicBezTo>
                    <a:pt x="315" y="362"/>
                    <a:pt x="0" y="1118"/>
                    <a:pt x="284" y="1748"/>
                  </a:cubicBezTo>
                  <a:cubicBezTo>
                    <a:pt x="496" y="2220"/>
                    <a:pt x="972" y="2515"/>
                    <a:pt x="1463" y="2515"/>
                  </a:cubicBezTo>
                  <a:cubicBezTo>
                    <a:pt x="1628" y="2515"/>
                    <a:pt x="1795" y="2481"/>
                    <a:pt x="1953" y="2410"/>
                  </a:cubicBezTo>
                  <a:cubicBezTo>
                    <a:pt x="2583" y="2126"/>
                    <a:pt x="2899" y="1370"/>
                    <a:pt x="2615" y="740"/>
                  </a:cubicBezTo>
                  <a:cubicBezTo>
                    <a:pt x="2399" y="261"/>
                    <a:pt x="1910" y="0"/>
                    <a:pt x="1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614;p71"/>
            <p:cNvSpPr/>
            <p:nvPr/>
          </p:nvSpPr>
          <p:spPr>
            <a:xfrm>
              <a:off x="-37123625" y="2014875"/>
              <a:ext cx="71700" cy="62775"/>
            </a:xfrm>
            <a:custGeom>
              <a:avLst/>
              <a:gdLst/>
              <a:ahLst/>
              <a:cxnLst/>
              <a:rect l="l" t="t" r="r" b="b"/>
              <a:pathLst>
                <a:path w="2868" h="2511" extrusionOk="0">
                  <a:moveTo>
                    <a:pt x="1418" y="798"/>
                  </a:moveTo>
                  <a:cubicBezTo>
                    <a:pt x="1639" y="798"/>
                    <a:pt x="1828" y="1019"/>
                    <a:pt x="1828" y="1239"/>
                  </a:cubicBezTo>
                  <a:cubicBezTo>
                    <a:pt x="1828" y="1460"/>
                    <a:pt x="1639" y="1680"/>
                    <a:pt x="1418" y="1680"/>
                  </a:cubicBezTo>
                  <a:cubicBezTo>
                    <a:pt x="1166" y="1680"/>
                    <a:pt x="977" y="1460"/>
                    <a:pt x="977" y="1239"/>
                  </a:cubicBezTo>
                  <a:cubicBezTo>
                    <a:pt x="1009" y="1019"/>
                    <a:pt x="1166" y="798"/>
                    <a:pt x="1418" y="798"/>
                  </a:cubicBezTo>
                  <a:close/>
                  <a:moveTo>
                    <a:pt x="1431" y="0"/>
                  </a:moveTo>
                  <a:cubicBezTo>
                    <a:pt x="1269" y="0"/>
                    <a:pt x="1105" y="34"/>
                    <a:pt x="946" y="105"/>
                  </a:cubicBezTo>
                  <a:cubicBezTo>
                    <a:pt x="316" y="389"/>
                    <a:pt x="1" y="1113"/>
                    <a:pt x="253" y="1743"/>
                  </a:cubicBezTo>
                  <a:cubicBezTo>
                    <a:pt x="472" y="2231"/>
                    <a:pt x="974" y="2511"/>
                    <a:pt x="1481" y="2511"/>
                  </a:cubicBezTo>
                  <a:cubicBezTo>
                    <a:pt x="1630" y="2511"/>
                    <a:pt x="1780" y="2487"/>
                    <a:pt x="1923" y="2436"/>
                  </a:cubicBezTo>
                  <a:cubicBezTo>
                    <a:pt x="2553" y="2153"/>
                    <a:pt x="2868" y="1397"/>
                    <a:pt x="2584" y="767"/>
                  </a:cubicBezTo>
                  <a:cubicBezTo>
                    <a:pt x="2372" y="295"/>
                    <a:pt x="1913" y="0"/>
                    <a:pt x="14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615;p71"/>
            <p:cNvSpPr/>
            <p:nvPr/>
          </p:nvSpPr>
          <p:spPr>
            <a:xfrm>
              <a:off x="-37039350" y="1993250"/>
              <a:ext cx="71700" cy="63125"/>
            </a:xfrm>
            <a:custGeom>
              <a:avLst/>
              <a:gdLst/>
              <a:ahLst/>
              <a:cxnLst/>
              <a:rect l="l" t="t" r="r" b="b"/>
              <a:pathLst>
                <a:path w="2868" h="2525" extrusionOk="0">
                  <a:moveTo>
                    <a:pt x="1418" y="844"/>
                  </a:moveTo>
                  <a:cubicBezTo>
                    <a:pt x="1671" y="844"/>
                    <a:pt x="1860" y="1033"/>
                    <a:pt x="1860" y="1285"/>
                  </a:cubicBezTo>
                  <a:cubicBezTo>
                    <a:pt x="1860" y="1506"/>
                    <a:pt x="1671" y="1726"/>
                    <a:pt x="1418" y="1726"/>
                  </a:cubicBezTo>
                  <a:cubicBezTo>
                    <a:pt x="1198" y="1726"/>
                    <a:pt x="977" y="1506"/>
                    <a:pt x="977" y="1285"/>
                  </a:cubicBezTo>
                  <a:cubicBezTo>
                    <a:pt x="977" y="1033"/>
                    <a:pt x="1198" y="844"/>
                    <a:pt x="1418" y="844"/>
                  </a:cubicBezTo>
                  <a:close/>
                  <a:moveTo>
                    <a:pt x="1402" y="1"/>
                  </a:moveTo>
                  <a:cubicBezTo>
                    <a:pt x="1248" y="1"/>
                    <a:pt x="1094" y="29"/>
                    <a:pt x="946" y="88"/>
                  </a:cubicBezTo>
                  <a:cubicBezTo>
                    <a:pt x="316" y="372"/>
                    <a:pt x="1" y="1128"/>
                    <a:pt x="284" y="1758"/>
                  </a:cubicBezTo>
                  <a:cubicBezTo>
                    <a:pt x="496" y="2229"/>
                    <a:pt x="955" y="2524"/>
                    <a:pt x="1437" y="2524"/>
                  </a:cubicBezTo>
                  <a:cubicBezTo>
                    <a:pt x="1599" y="2524"/>
                    <a:pt x="1764" y="2491"/>
                    <a:pt x="1923" y="2419"/>
                  </a:cubicBezTo>
                  <a:cubicBezTo>
                    <a:pt x="2553" y="2136"/>
                    <a:pt x="2868" y="1411"/>
                    <a:pt x="2616" y="781"/>
                  </a:cubicBezTo>
                  <a:cubicBezTo>
                    <a:pt x="2399" y="299"/>
                    <a:pt x="1905" y="1"/>
                    <a:pt x="14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"/>
    </mc:Choice>
    <mc:Fallback xmlns="">
      <p:transition spd="slow" advTm="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 uiExpand="1" build="p" animBg="1"/>
      <p:bldP spid="370" grpId="0" uiExpand="1" build="p" animBg="1"/>
      <p:bldP spid="371" grpId="0" uiExpand="1" build="p" animBg="1"/>
      <p:bldP spid="37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|1.9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1.2|1.3|1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|1.2|1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7|1"/>
</p:tagLst>
</file>

<file path=ppt/theme/theme1.xml><?xml version="1.0" encoding="utf-8"?>
<a:theme xmlns:a="http://schemas.openxmlformats.org/drawingml/2006/main" name="Classroom Management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63642"/>
      </a:accent1>
      <a:accent2>
        <a:srgbClr val="D47248"/>
      </a:accent2>
      <a:accent3>
        <a:srgbClr val="F0AE96"/>
      </a:accent3>
      <a:accent4>
        <a:srgbClr val="D9E9E9"/>
      </a:accent4>
      <a:accent5>
        <a:srgbClr val="F0AE96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631</Words>
  <Application>Microsoft Office PowerPoint</Application>
  <PresentationFormat>Экран (16:9)</PresentationFormat>
  <Paragraphs>90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Classroom Management Thesis by Slidesgo</vt:lpstr>
      <vt:lpstr>  ПРОДУКТ ПРОЕКТНОЙ деятельности:  ОТ СОЗДАНИЯ ДО ПРЕДСТАВЛЕНИЯ </vt:lpstr>
      <vt:lpstr>Проект – это  организованная учителем  и  самостоятельно выполненная  учащимися система действий для  решения важной проблемы, завершающаяся созданием продукта, который необходимо публично представить и защитить свою позицию. </vt:lpstr>
      <vt:lpstr>Характеристика:</vt:lpstr>
      <vt:lpstr>Презентация PowerPoint</vt:lpstr>
      <vt:lpstr>Тема проекта должна подчиняться некоторым правилам:</vt:lpstr>
      <vt:lpstr>Основные этапы организации проектной деятельности учащихся: </vt:lpstr>
      <vt:lpstr>Типы заданий, предлагаемых ученикам в ходе проекта:</vt:lpstr>
      <vt:lpstr>Презентация PowerPoint</vt:lpstr>
      <vt:lpstr>Классификация продуктов проектной деятельности, выполненные нашими учащимися</vt:lpstr>
      <vt:lpstr>Письменные работы:</vt:lpstr>
      <vt:lpstr>Материальный объект:</vt:lpstr>
      <vt:lpstr>— Тема проекта «Теорема Пифагора на плоскости и в пространстве»</vt:lpstr>
      <vt:lpstr>— Тема проекта «Математическая логика в повседневной жизни»</vt:lpstr>
      <vt:lpstr>—Тема проекта «Определение расстояния до недоступного предмета»</vt:lpstr>
      <vt:lpstr>Продукт проектной деятельности- создание Клуба “Fingerlink PROject”, посвященного видеоиграм. </vt:lpstr>
      <vt:lpstr>Отчетные материалы по социальному проекту :</vt:lpstr>
      <vt:lpstr>Творческие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Проблемный вопрос: архитектура нашего города глазами геометра.  Установлена связь геометрии и архитектуры, определены геометрические формы в зданиях нашего города. Учащийся выполнил проект собственного здания с использованием геометрических фигур.</vt:lpstr>
      <vt:lpstr>Модели в стиле пространственного моделирования  Геометрия и искусство. Оригами. Проблемный вопрос: существует ли  связь между математикой и  искусством?  </vt:lpstr>
      <vt:lpstr>Презентация PowerPoint</vt:lpstr>
      <vt:lpstr>Презентация PowerPoint</vt:lpstr>
      <vt:lpstr>Таким образом, математика дает широкое пространство для приобщения учащихся к проектной деятельности, побуждает у них желание заниматься исследовательской работой. Проектная деятельность является одним из эффективных средств, которое способствует творческому развитию учащихся и формированию их собственного мировоззрения, стимулирует потребность в самореализации, обеспечивает сочетание теоретического знания и практического опыта.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ВЗГЛЯД ЮНЫХ ЭСТЕТОВ НА ПРОДУКТ ПРОЕКТНОЙ ДЕЯТЕЛЬНОСТИ ПО МАТЕМАТИКЕ: ОТ СОЗДАНИЯ ДО ПРЕДСТАВЛЕНИЯ</dc:title>
  <dc:creator>Алёна Филатова</dc:creator>
  <cp:lastModifiedBy>Краснопивцева</cp:lastModifiedBy>
  <cp:revision>55</cp:revision>
  <dcterms:modified xsi:type="dcterms:W3CDTF">2021-02-28T15:17:56Z</dcterms:modified>
</cp:coreProperties>
</file>